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38" r:id="rId2"/>
    <p:sldId id="494" r:id="rId3"/>
    <p:sldId id="495" r:id="rId4"/>
    <p:sldId id="496" r:id="rId5"/>
    <p:sldId id="497" r:id="rId6"/>
    <p:sldId id="498" r:id="rId7"/>
    <p:sldId id="499" r:id="rId8"/>
    <p:sldId id="500" r:id="rId9"/>
    <p:sldId id="502" r:id="rId10"/>
    <p:sldId id="503" r:id="rId11"/>
    <p:sldId id="504" r:id="rId12"/>
    <p:sldId id="505" r:id="rId13"/>
    <p:sldId id="506" r:id="rId14"/>
    <p:sldId id="507" r:id="rId15"/>
    <p:sldId id="508" r:id="rId16"/>
    <p:sldId id="509" r:id="rId17"/>
    <p:sldId id="510" r:id="rId18"/>
    <p:sldId id="511" r:id="rId19"/>
    <p:sldId id="512" r:id="rId20"/>
    <p:sldId id="513" r:id="rId21"/>
    <p:sldId id="514" r:id="rId22"/>
    <p:sldId id="515" r:id="rId23"/>
    <p:sldId id="479" r:id="rId24"/>
    <p:sldId id="464" r:id="rId25"/>
    <p:sldId id="480" r:id="rId26"/>
    <p:sldId id="466" r:id="rId27"/>
    <p:sldId id="465" r:id="rId28"/>
    <p:sldId id="469" r:id="rId29"/>
    <p:sldId id="482" r:id="rId30"/>
    <p:sldId id="481" r:id="rId31"/>
    <p:sldId id="483" r:id="rId32"/>
    <p:sldId id="487" r:id="rId33"/>
    <p:sldId id="484" r:id="rId34"/>
    <p:sldId id="485" r:id="rId35"/>
    <p:sldId id="486" r:id="rId36"/>
    <p:sldId id="488" r:id="rId37"/>
    <p:sldId id="477" r:id="rId38"/>
    <p:sldId id="489" r:id="rId39"/>
    <p:sldId id="473" r:id="rId40"/>
    <p:sldId id="493" r:id="rId41"/>
    <p:sldId id="490" r:id="rId42"/>
    <p:sldId id="491" r:id="rId43"/>
    <p:sldId id="476" r:id="rId44"/>
    <p:sldId id="492" r:id="rId45"/>
    <p:sldId id="451" r:id="rId46"/>
    <p:sldId id="516" r:id="rId47"/>
    <p:sldId id="384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572">
          <p15:clr>
            <a:srgbClr val="A4A3A4"/>
          </p15:clr>
        </p15:guide>
        <p15:guide id="3" orient="horz" pos="3884">
          <p15:clr>
            <a:srgbClr val="A4A3A4"/>
          </p15:clr>
        </p15:guide>
        <p15:guide id="4" orient="horz" pos="210">
          <p15:clr>
            <a:srgbClr val="A4A3A4"/>
          </p15:clr>
        </p15:guide>
        <p15:guide id="5" orient="horz" pos="4110">
          <p15:clr>
            <a:srgbClr val="A4A3A4"/>
          </p15:clr>
        </p15:guide>
        <p15:guide id="6" orient="horz" pos="799">
          <p15:clr>
            <a:srgbClr val="A4A3A4"/>
          </p15:clr>
        </p15:guide>
        <p15:guide id="7" orient="horz" pos="4020">
          <p15:clr>
            <a:srgbClr val="A4A3A4"/>
          </p15:clr>
        </p15:guide>
        <p15:guide id="8" pos="5511">
          <p15:clr>
            <a:srgbClr val="A4A3A4"/>
          </p15:clr>
        </p15:guide>
        <p15:guide id="9" pos="295">
          <p15:clr>
            <a:srgbClr val="A4A3A4"/>
          </p15:clr>
        </p15:guide>
        <p15:guide id="10" pos="2835">
          <p15:clr>
            <a:srgbClr val="A4A3A4"/>
          </p15:clr>
        </p15:guide>
        <p15:guide id="11" pos="29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CA3102"/>
    <a:srgbClr val="CA2A02"/>
    <a:srgbClr val="CC0000"/>
    <a:srgbClr val="D52B1E"/>
    <a:srgbClr val="CA2102"/>
    <a:srgbClr val="688791"/>
    <a:srgbClr val="FD24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90" autoAdjust="0"/>
  </p:normalViewPr>
  <p:slideViewPr>
    <p:cSldViewPr>
      <p:cViewPr varScale="1">
        <p:scale>
          <a:sx n="57" d="100"/>
          <a:sy n="57" d="100"/>
        </p:scale>
        <p:origin x="1482" y="27"/>
      </p:cViewPr>
      <p:guideLst>
        <p:guide orient="horz" pos="2160"/>
        <p:guide orient="horz" pos="572"/>
        <p:guide orient="horz" pos="3884"/>
        <p:guide orient="horz" pos="210"/>
        <p:guide orient="horz" pos="4110"/>
        <p:guide orient="horz" pos="799"/>
        <p:guide orient="horz" pos="4020"/>
        <p:guide pos="5511"/>
        <p:guide pos="295"/>
        <p:guide pos="2835"/>
        <p:guide pos="29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vboxsrv\Dropbox\tempGeothermal\BP-Statistical_Review_of_world_energy_2014_workbook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vboxsrv\Dropbox\tempGeothermal\BP-Statistical_Review_of_world_energy_2014_workbook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0"/>
          <c:invertIfNegative val="0"/>
          <c:cat>
            <c:numRef>
              <c:f>'Geothermal capacity'!$E$4:$T$4</c:f>
              <c:numCache>
                <c:formatCode>General</c:formatCode>
                <c:ptCount val="16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2001</c:v>
                </c:pt>
                <c:pt idx="4">
                  <c:v>2002</c:v>
                </c:pt>
                <c:pt idx="5">
                  <c:v>2003</c:v>
                </c:pt>
                <c:pt idx="6">
                  <c:v>2004</c:v>
                </c:pt>
                <c:pt idx="7">
                  <c:v>2005</c:v>
                </c:pt>
                <c:pt idx="8">
                  <c:v>2006</c:v>
                </c:pt>
                <c:pt idx="9">
                  <c:v>2007</c:v>
                </c:pt>
                <c:pt idx="10">
                  <c:v>2008</c:v>
                </c:pt>
                <c:pt idx="11">
                  <c:v>2009</c:v>
                </c:pt>
                <c:pt idx="12">
                  <c:v>2010</c:v>
                </c:pt>
                <c:pt idx="13">
                  <c:v>2011</c:v>
                </c:pt>
                <c:pt idx="14">
                  <c:v>2012</c:v>
                </c:pt>
                <c:pt idx="15">
                  <c:v>2013</c:v>
                </c:pt>
              </c:numCache>
            </c:numRef>
          </c:cat>
          <c:val>
            <c:numRef>
              <c:f>'Geothermal capacity'!$E$30:$T$30</c:f>
              <c:numCache>
                <c:formatCode>0</c:formatCode>
                <c:ptCount val="16"/>
                <c:pt idx="0">
                  <c:v>5891.6500000000024</c:v>
                </c:pt>
                <c:pt idx="1">
                  <c:v>6754.75</c:v>
                </c:pt>
                <c:pt idx="2">
                  <c:v>8583.5</c:v>
                </c:pt>
                <c:pt idx="3">
                  <c:v>8722.4933333333265</c:v>
                </c:pt>
                <c:pt idx="4">
                  <c:v>8849.3866666666599</c:v>
                </c:pt>
                <c:pt idx="5">
                  <c:v>9092.98</c:v>
                </c:pt>
                <c:pt idx="6">
                  <c:v>9209.3499999999876</c:v>
                </c:pt>
                <c:pt idx="7">
                  <c:v>9324.8499999999876</c:v>
                </c:pt>
                <c:pt idx="8">
                  <c:v>9636.75</c:v>
                </c:pt>
                <c:pt idx="9">
                  <c:v>10102.6</c:v>
                </c:pt>
                <c:pt idx="10">
                  <c:v>10537</c:v>
                </c:pt>
                <c:pt idx="11">
                  <c:v>10850.900000000001</c:v>
                </c:pt>
                <c:pt idx="12">
                  <c:v>11116</c:v>
                </c:pt>
                <c:pt idx="13">
                  <c:v>11035.601000000002</c:v>
                </c:pt>
                <c:pt idx="14">
                  <c:v>11361.301000000001</c:v>
                </c:pt>
                <c:pt idx="15">
                  <c:v>11709.001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81282936"/>
        <c:axId val="481280976"/>
      </c:barChart>
      <c:catAx>
        <c:axId val="481282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81280976"/>
        <c:crosses val="autoZero"/>
        <c:auto val="1"/>
        <c:lblAlgn val="ctr"/>
        <c:lblOffset val="100"/>
        <c:noMultiLvlLbl val="0"/>
      </c:catAx>
      <c:valAx>
        <c:axId val="481280976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48128293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2013</a:t>
            </a:r>
          </a:p>
        </c:rich>
      </c:tx>
      <c:layout>
        <c:manualLayout>
          <c:xMode val="edge"/>
          <c:yMode val="edge"/>
          <c:x val="0.45321730096237967"/>
          <c:y val="0.26521966309299005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'Geothermal capacity'!$A$11:$A$29</c:f>
              <c:strCache>
                <c:ptCount val="19"/>
                <c:pt idx="0">
                  <c:v>Ethiopia</c:v>
                </c:pt>
                <c:pt idx="1">
                  <c:v>France (Guadeloupe)</c:v>
                </c:pt>
                <c:pt idx="2">
                  <c:v>Germany</c:v>
                </c:pt>
                <c:pt idx="3">
                  <c:v>Guatemala</c:v>
                </c:pt>
                <c:pt idx="4">
                  <c:v>Iceland</c:v>
                </c:pt>
                <c:pt idx="5">
                  <c:v>Indonesia</c:v>
                </c:pt>
                <c:pt idx="6">
                  <c:v>Italy</c:v>
                </c:pt>
                <c:pt idx="7">
                  <c:v>Japan</c:v>
                </c:pt>
                <c:pt idx="8">
                  <c:v>Kenya</c:v>
                </c:pt>
                <c:pt idx="9">
                  <c:v>Mexico</c:v>
                </c:pt>
                <c:pt idx="10">
                  <c:v>New Zealand</c:v>
                </c:pt>
                <c:pt idx="11">
                  <c:v>Nicaragua</c:v>
                </c:pt>
                <c:pt idx="12">
                  <c:v>Papua New Guinea</c:v>
                </c:pt>
                <c:pt idx="13">
                  <c:v>Philippines</c:v>
                </c:pt>
                <c:pt idx="14">
                  <c:v>Portugal (The Azores)</c:v>
                </c:pt>
                <c:pt idx="15">
                  <c:v>Russia (Kamchatka)</c:v>
                </c:pt>
                <c:pt idx="16">
                  <c:v>Thailand</c:v>
                </c:pt>
                <c:pt idx="17">
                  <c:v>Turkey</c:v>
                </c:pt>
                <c:pt idx="18">
                  <c:v>US</c:v>
                </c:pt>
              </c:strCache>
            </c:strRef>
          </c:cat>
          <c:val>
            <c:numRef>
              <c:f>'Geothermal capacity'!$T$11:$T$29</c:f>
              <c:numCache>
                <c:formatCode>0</c:formatCode>
                <c:ptCount val="19"/>
                <c:pt idx="0">
                  <c:v>7.3</c:v>
                </c:pt>
                <c:pt idx="1">
                  <c:v>17</c:v>
                </c:pt>
                <c:pt idx="2">
                  <c:v>17.3</c:v>
                </c:pt>
                <c:pt idx="3">
                  <c:v>48</c:v>
                </c:pt>
                <c:pt idx="4">
                  <c:v>665</c:v>
                </c:pt>
                <c:pt idx="5">
                  <c:v>1339</c:v>
                </c:pt>
                <c:pt idx="6">
                  <c:v>875.5</c:v>
                </c:pt>
                <c:pt idx="7">
                  <c:v>503</c:v>
                </c:pt>
                <c:pt idx="8">
                  <c:v>252.5</c:v>
                </c:pt>
                <c:pt idx="9">
                  <c:v>823.4</c:v>
                </c:pt>
                <c:pt idx="10">
                  <c:v>855.09999999999991</c:v>
                </c:pt>
                <c:pt idx="11">
                  <c:v>159.5</c:v>
                </c:pt>
                <c:pt idx="12">
                  <c:v>56</c:v>
                </c:pt>
                <c:pt idx="13">
                  <c:v>1868</c:v>
                </c:pt>
                <c:pt idx="14">
                  <c:v>29</c:v>
                </c:pt>
                <c:pt idx="15">
                  <c:v>82</c:v>
                </c:pt>
                <c:pt idx="16">
                  <c:v>0.30000000000000021</c:v>
                </c:pt>
                <c:pt idx="17">
                  <c:v>226.20099999999999</c:v>
                </c:pt>
                <c:pt idx="18">
                  <c:v>3442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481284504"/>
        <c:axId val="481284896"/>
      </c:barChart>
      <c:catAx>
        <c:axId val="4812845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481284896"/>
        <c:crosses val="autoZero"/>
        <c:auto val="1"/>
        <c:lblAlgn val="ctr"/>
        <c:lblOffset val="100"/>
        <c:noMultiLvlLbl val="0"/>
      </c:catAx>
      <c:valAx>
        <c:axId val="481284896"/>
        <c:scaling>
          <c:orientation val="minMax"/>
        </c:scaling>
        <c:delete val="1"/>
        <c:axPos val="l"/>
        <c:numFmt formatCode="0" sourceLinked="1"/>
        <c:majorTickMark val="none"/>
        <c:minorTickMark val="none"/>
        <c:tickLblPos val="none"/>
        <c:crossAx val="48128450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A4576-8FDF-422F-9AF9-F5A1B2F58AA1}" type="datetimeFigureOut">
              <a:rPr lang="en-GB" smtClean="0"/>
              <a:pPr/>
              <a:t>06/09/2017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7451A-EE29-45E8-AFAE-D5220EAED7E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106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685D86B-1437-4F31-987A-14A987A204CA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880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664" y="3228896"/>
            <a:ext cx="7941310" cy="305895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1795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93738"/>
            <a:ext cx="4570412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098" y="4343704"/>
            <a:ext cx="5485805" cy="411389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4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oA Titl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0" y="2636913"/>
            <a:ext cx="6317488" cy="648072"/>
          </a:xfrm>
          <a:solidFill>
            <a:srgbClr val="D52B1E"/>
          </a:solidFill>
        </p:spPr>
        <p:txBody>
          <a:bodyPr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3600" b="1" kern="120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Title of Presentation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149080"/>
            <a:ext cx="5669488" cy="460800"/>
          </a:xfrm>
          <a:solidFill>
            <a:srgbClr val="D52B1E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2400" b="1" kern="120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Name of Presenter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81128"/>
            <a:ext cx="5669488" cy="309600"/>
          </a:xfrm>
          <a:solidFill>
            <a:srgbClr val="D52B1E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en-GB" sz="1400" b="1" kern="120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pPr lvl="0"/>
            <a:r>
              <a:rPr lang="en-GB" dirty="0" smtClean="0"/>
              <a:t>Title of Presenter</a:t>
            </a:r>
            <a:endParaRPr lang="en-GB" dirty="0"/>
          </a:p>
        </p:txBody>
      </p:sp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1625" y="239713"/>
            <a:ext cx="21510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oA End Slide">
    <p:bg>
      <p:bgPr>
        <a:solidFill>
          <a:srgbClr val="6887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779912" y="1628920"/>
            <a:ext cx="5364088" cy="1080000"/>
          </a:xfrm>
          <a:prstGeom prst="rect">
            <a:avLst/>
          </a:prstGeom>
          <a:solidFill>
            <a:srgbClr val="D52B1E"/>
          </a:solidFill>
        </p:spPr>
        <p:txBody>
          <a:bodyPr vert="horz" lIns="91440" tIns="45720" rIns="91440" bIns="45720" rtlCol="0" anchor="ctr">
            <a:no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buNone/>
              <a:defRPr lang="en-GB" sz="3600" b="1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pPr lvl="0"/>
            <a:r>
              <a:rPr lang="en-GB" sz="54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rPr>
              <a:t>Come</a:t>
            </a:r>
            <a:r>
              <a:rPr lang="en-GB" dirty="0" smtClean="0"/>
              <a:t> </a:t>
            </a:r>
            <a:r>
              <a:rPr lang="en-GB" sz="54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rPr>
              <a:t>Here.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987824" y="2924944"/>
            <a:ext cx="6156176" cy="1080120"/>
          </a:xfrm>
          <a:prstGeom prst="rect">
            <a:avLst/>
          </a:prstGeom>
          <a:solidFill>
            <a:srgbClr val="D52B1E"/>
          </a:solidFill>
        </p:spPr>
        <p:txBody>
          <a:bodyPr vert="horz" lIns="91440" tIns="45720" rIns="91440" bIns="45720" rtlCol="0" anchor="ctr">
            <a:no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buNone/>
              <a:defRPr lang="en-GB" sz="3600" b="1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pPr lvl="0"/>
            <a:r>
              <a:rPr lang="en-GB" sz="5400" dirty="0" smtClean="0"/>
              <a:t>Go Anywhere.</a:t>
            </a:r>
            <a:endParaRPr lang="en-GB" sz="54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545542" y="4653136"/>
            <a:ext cx="4608336" cy="43204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indent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en-US" sz="2400" b="1" baseline="0" dirty="0" smtClean="0">
                <a:solidFill>
                  <a:srgbClr val="FF2225"/>
                </a:solidFill>
                <a:latin typeface="Arial" charset="0"/>
                <a:ea typeface="ヒラギノ角ゴ Pro W3" charset="-128"/>
                <a:cs typeface="Arial" charset="0"/>
                <a:sym typeface="Gill Sans" charset="0"/>
              </a:defRPr>
            </a:lvl1pPr>
            <a:lvl2pPr indent="0" algn="ctr" eaLnBrk="0" fontAlgn="base" hangingPunct="0">
              <a:spcBef>
                <a:spcPts val="1600"/>
              </a:spcBef>
              <a:spcAft>
                <a:spcPct val="0"/>
              </a:spcAft>
              <a:buFont typeface="Arial" pitchFamily="34" charset="0"/>
              <a:buNone/>
              <a:defRPr lang="en-US" sz="2000" b="0" dirty="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  <a:sym typeface="Gill Sans" charset="0"/>
              </a:defRPr>
            </a:lvl2pPr>
            <a:lvl3pPr indent="0" algn="ctr" eaLnBrk="0" fontAlgn="base" hangingPunct="0">
              <a:spcBef>
                <a:spcPts val="1600"/>
              </a:spcBef>
              <a:spcAft>
                <a:spcPct val="0"/>
              </a:spcAft>
              <a:buFont typeface="Arial" pitchFamily="34" charset="0"/>
              <a:buNone/>
              <a:defRPr lang="en-US" b="0" dirty="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  <a:sym typeface="Gill Sans" charset="0"/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>
                <a:solidFill>
                  <a:srgbClr val="CA2102"/>
                </a:solidFill>
              </a:rPr>
              <a:t>That’s</a:t>
            </a:r>
            <a:r>
              <a:rPr lang="en-GB" baseline="0" dirty="0" smtClean="0">
                <a:solidFill>
                  <a:srgbClr val="CA2102"/>
                </a:solidFill>
              </a:rPr>
              <a:t> the difference</a:t>
            </a:r>
            <a:endParaRPr lang="en-GB" dirty="0">
              <a:solidFill>
                <a:srgbClr val="CA2102"/>
              </a:solidFill>
            </a:endParaRPr>
          </a:p>
        </p:txBody>
      </p:sp>
      <p:pic>
        <p:nvPicPr>
          <p:cNvPr id="5" name="Picture 2" descr="http://www.abdn.ac.uk/pgopenday/uploads/media/screen%20saver%20jpeg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" r="30750" b="38973"/>
          <a:stretch/>
        </p:blipFill>
        <p:spPr bwMode="auto">
          <a:xfrm>
            <a:off x="-652" y="4671250"/>
            <a:ext cx="3312368" cy="219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1625" y="239713"/>
            <a:ext cx="21510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6356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8013"/>
            <a:ext cx="7540625" cy="63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43100"/>
            <a:ext cx="3694113" cy="4454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4713" y="1943100"/>
            <a:ext cx="3694112" cy="21510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4713" y="4246563"/>
            <a:ext cx="3694112" cy="2151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745825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Slide Subject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/>
            </a:lvl2pPr>
            <a:lvl3pPr>
              <a:buFont typeface="Arial" pitchFamily="34" charset="0"/>
              <a:buChar char="•"/>
              <a:defRPr/>
            </a:lvl3pPr>
          </a:lstStyle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UoA Title and Content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 descr="pics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0211" y="692696"/>
            <a:ext cx="4403725" cy="590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Slide Subject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08050"/>
            <a:ext cx="4043363" cy="5473700"/>
          </a:xfrm>
        </p:spPr>
        <p:txBody>
          <a:bodyPr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/>
            </a:lvl2pPr>
            <a:lvl3pPr>
              <a:buFont typeface="Arial" pitchFamily="34" charset="0"/>
              <a:buChar char="•"/>
              <a:defRPr/>
            </a:lvl3pPr>
          </a:lstStyle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oA Section Header">
    <p:bg>
      <p:bgPr>
        <a:solidFill>
          <a:srgbClr val="6887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pic3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165350"/>
            <a:ext cx="915035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1625" y="239713"/>
            <a:ext cx="21510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0" y="2718048"/>
            <a:ext cx="6318000" cy="648000"/>
          </a:xfrm>
          <a:solidFill>
            <a:srgbClr val="D52B1E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Section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UoA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Slide Subject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08050"/>
            <a:ext cx="4038600" cy="5473700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908050"/>
            <a:ext cx="4038600" cy="5473700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A Title and Object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-18256"/>
            <a:ext cx="6948264" cy="710952"/>
          </a:xfrm>
        </p:spPr>
        <p:txBody>
          <a:bodyPr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Slide Subject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68414"/>
            <a:ext cx="8229600" cy="5113336"/>
          </a:xfrm>
        </p:spPr>
        <p:txBody>
          <a:bodyPr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/>
            </a:lvl2pPr>
            <a:lvl3pPr>
              <a:buFont typeface="Arial" pitchFamily="34" charset="0"/>
              <a:buChar char="•"/>
              <a:defRPr/>
            </a:lvl3pPr>
          </a:lstStyle>
          <a:p>
            <a:r>
              <a:rPr lang="en-US" dirty="0" smtClean="0"/>
              <a:t>Object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92696"/>
            <a:ext cx="9144000" cy="360363"/>
          </a:xfrm>
          <a:solidFill>
            <a:srgbClr val="D52B1E"/>
          </a:solidFill>
        </p:spPr>
        <p:txBody>
          <a:bodyPr>
            <a:normAutofit/>
          </a:bodyPr>
          <a:lstStyle>
            <a:lvl1pPr mar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en-GB" sz="1800" b="1" kern="1200" baseline="0" dirty="0" smtClean="0">
                <a:solidFill>
                  <a:schemeClr val="bg1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pPr lvl="0"/>
            <a:r>
              <a:rPr lang="en-US" dirty="0" smtClean="0"/>
              <a:t>Object Caption</a:t>
            </a:r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A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-18256"/>
            <a:ext cx="6948264" cy="710952"/>
          </a:xfrm>
        </p:spPr>
        <p:txBody>
          <a:bodyPr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Slide Subject</a:t>
            </a:r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A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08049"/>
            <a:ext cx="8229600" cy="5473701"/>
          </a:xfrm>
        </p:spPr>
        <p:txBody>
          <a:bodyPr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/>
            </a:lvl2pPr>
            <a:lvl3pPr>
              <a:buFont typeface="Arial" pitchFamily="34" charset="0"/>
              <a:buChar char="•"/>
              <a:defRPr/>
            </a:lvl3pPr>
          </a:lstStyle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oA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68313" y="332656"/>
            <a:ext cx="8280400" cy="6192687"/>
          </a:xfrm>
        </p:spPr>
        <p:txBody>
          <a:bodyPr/>
          <a:lstStyle/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688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92696"/>
          </a:xfrm>
          <a:prstGeom prst="rect">
            <a:avLst/>
          </a:prstGeom>
          <a:solidFill>
            <a:srgbClr val="688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48264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Slide Subject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08050"/>
            <a:ext cx="8229600" cy="5473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8504" y="44624"/>
            <a:ext cx="1260000" cy="580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0"/>
          <p:cNvSpPr txBox="1">
            <a:spLocks/>
          </p:cNvSpPr>
          <p:nvPr/>
        </p:nvSpPr>
        <p:spPr>
          <a:xfrm>
            <a:off x="6804025" y="6597352"/>
            <a:ext cx="2376487" cy="33265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Gill Sans" charset="0"/>
              </a:rPr>
              <a:t>www.abdn.ac.uk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4" r:id="rId6"/>
    <p:sldLayoutId id="2147483655" r:id="rId7"/>
    <p:sldLayoutId id="2147483657" r:id="rId8"/>
    <p:sldLayoutId id="2147483659" r:id="rId9"/>
    <p:sldLayoutId id="2147483658" r:id="rId10"/>
    <p:sldLayoutId id="2147483663" r:id="rId11"/>
    <p:sldLayoutId id="2147483664" r:id="rId12"/>
    <p:sldLayoutId id="2147483665" r:id="rId13"/>
    <p:sldLayoutId id="2147483666" r:id="rId14"/>
  </p:sldLayoutIdLst>
  <p:txStyles>
    <p:titleStyle>
      <a:lvl1pPr algn="l" defTabSz="914400" rtl="0" eaLnBrk="1" fontAlgn="base" latinLnBrk="0" hangingPunct="1">
        <a:spcBef>
          <a:spcPct val="0"/>
        </a:spcBef>
        <a:spcAft>
          <a:spcPct val="0"/>
        </a:spcAft>
        <a:buNone/>
        <a:defRPr lang="en-GB" sz="3600" b="1" kern="1200" baseline="0" dirty="0" smtClean="0">
          <a:solidFill>
            <a:srgbClr val="FFFFFF"/>
          </a:solidFill>
          <a:latin typeface="Arial" charset="0"/>
          <a:ea typeface="+mj-ea"/>
          <a:cs typeface="Arial" charset="0"/>
          <a:sym typeface="Arial" charset="0"/>
        </a:defRPr>
      </a:lvl1pPr>
    </p:titleStyle>
    <p:bodyStyle>
      <a:lvl1pPr marL="342900" indent="-342900" algn="l" defTabSz="914400" rtl="0" eaLnBrk="1" fontAlgn="base" latinLnBrk="0" hangingPunct="1">
        <a:spcBef>
          <a:spcPts val="1600"/>
        </a:spcBef>
        <a:spcAft>
          <a:spcPct val="0"/>
        </a:spcAft>
        <a:buFont typeface="Arial" pitchFamily="34" charset="0"/>
        <a:buChar char="•"/>
        <a:defRPr lang="en-US" sz="2800" b="1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  <a:sym typeface="Gill Sans" charset="0"/>
        </a:defRPr>
      </a:lvl1pPr>
      <a:lvl2pPr marL="742950" indent="-285750" algn="l" defTabSz="914400" rtl="0" eaLnBrk="1" fontAlgn="base" latinLnBrk="0" hangingPunct="1">
        <a:spcBef>
          <a:spcPts val="1600"/>
        </a:spcBef>
        <a:spcAft>
          <a:spcPct val="0"/>
        </a:spcAft>
        <a:buFont typeface="Arial" pitchFamily="34" charset="0"/>
        <a:buChar char="•"/>
        <a:defRPr lang="en-US" sz="2000" b="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  <a:sym typeface="Gill Sans" charset="0"/>
        </a:defRPr>
      </a:lvl2pPr>
      <a:lvl3pPr marL="1143000" indent="-228600" algn="l" defTabSz="914400" rtl="0" eaLnBrk="1" fontAlgn="base" latinLnBrk="0" hangingPunct="1">
        <a:spcBef>
          <a:spcPts val="1600"/>
        </a:spcBef>
        <a:spcAft>
          <a:spcPct val="0"/>
        </a:spcAft>
        <a:buFont typeface="Arial" pitchFamily="34" charset="0"/>
        <a:buChar char="•"/>
        <a:defRPr lang="en-US" sz="1800" b="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  <a:sym typeface="Gill Sans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5.gif"/><Relationship Id="rId4" Type="http://schemas.openxmlformats.org/officeDocument/2006/relationships/image" Target="../media/image5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17" Type="http://schemas.openxmlformats.org/officeDocument/2006/relationships/image" Target="../media/image22.jpeg"/><Relationship Id="rId2" Type="http://schemas.openxmlformats.org/officeDocument/2006/relationships/image" Target="../media/image7.jpeg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5" Type="http://schemas.openxmlformats.org/officeDocument/2006/relationships/image" Target="../media/image2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Relationship Id="rId14" Type="http://schemas.openxmlformats.org/officeDocument/2006/relationships/image" Target="../media/image1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hyperlink" Target="http://energy.gov/eere/geothermal/how-enhanced-geothermal-system-works" TargetMode="Externa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www.sciencedirect.com/science/article/pii/S1364032113003420" TargetMode="External"/><Relationship Id="rId4" Type="http://schemas.openxmlformats.org/officeDocument/2006/relationships/image" Target="../media/image70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S1364032113003420" TargetMode="External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2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sciencedirect.com/science/article/pii/S1364032102000023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ia.gov/forecasts/aeo/pdf/0383(2014).pdf" TargetMode="External"/><Relationship Id="rId2" Type="http://schemas.openxmlformats.org/officeDocument/2006/relationships/hyperlink" Target="http://www.bp.com/content/dam/bp/pdf/statisticalreview/statistical_review_of_world_energy_2013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1.eere.energy.gov/geothermal/pdfs/future_geo_energy.pdf" TargetMode="External"/><Relationship Id="rId4" Type="http://schemas.openxmlformats.org/officeDocument/2006/relationships/hyperlink" Target="http://www.un.org/wcm/webdav/site/climatechange/shared/Documents/AGECC%20summary%20report%5b1%5d.pdf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ia.gov/totalenergy/data/annual/pdf/aer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7.jpeg"/><Relationship Id="rId3" Type="http://schemas.openxmlformats.org/officeDocument/2006/relationships/image" Target="../media/image8.jpeg"/><Relationship Id="rId7" Type="http://schemas.openxmlformats.org/officeDocument/2006/relationships/image" Target="../media/image20.jpeg"/><Relationship Id="rId12" Type="http://schemas.openxmlformats.org/officeDocument/2006/relationships/image" Target="../media/image2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jpeg"/><Relationship Id="rId11" Type="http://schemas.openxmlformats.org/officeDocument/2006/relationships/image" Target="../media/image25.jpeg"/><Relationship Id="rId5" Type="http://schemas.openxmlformats.org/officeDocument/2006/relationships/image" Target="../media/image10.jpeg"/><Relationship Id="rId10" Type="http://schemas.openxmlformats.org/officeDocument/2006/relationships/image" Target="../media/image24.jpeg"/><Relationship Id="rId4" Type="http://schemas.openxmlformats.org/officeDocument/2006/relationships/image" Target="../media/image9.jpeg"/><Relationship Id="rId9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List_of_largest_power_stations_in_the_world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/>
          <p:cNvSpPr txBox="1">
            <a:spLocks noChangeArrowheads="1"/>
          </p:cNvSpPr>
          <p:nvPr/>
        </p:nvSpPr>
        <p:spPr>
          <a:xfrm>
            <a:off x="0" y="6552728"/>
            <a:ext cx="4464496" cy="260648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6" name="Rectangle 15"/>
          <p:cNvSpPr txBox="1">
            <a:spLocks noChangeArrowheads="1"/>
          </p:cNvSpPr>
          <p:nvPr/>
        </p:nvSpPr>
        <p:spPr>
          <a:xfrm>
            <a:off x="35496" y="116632"/>
            <a:ext cx="4608512" cy="54868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3200" b="1" kern="0" dirty="0" smtClean="0">
                <a:solidFill>
                  <a:schemeClr val="bg1"/>
                </a:solidFill>
                <a:latin typeface="Cambria" pitchFamily="18" charset="0"/>
                <a:cs typeface="+mn-cs"/>
              </a:rPr>
              <a:t>School of Engineering</a:t>
            </a:r>
          </a:p>
        </p:txBody>
      </p:sp>
      <p:sp>
        <p:nvSpPr>
          <p:cNvPr id="7" name="Rectangle 15"/>
          <p:cNvSpPr txBox="1">
            <a:spLocks noChangeArrowheads="1"/>
          </p:cNvSpPr>
          <p:nvPr/>
        </p:nvSpPr>
        <p:spPr>
          <a:xfrm>
            <a:off x="46160" y="5373216"/>
            <a:ext cx="4597847" cy="864096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2400" b="1" kern="0" dirty="0" smtClean="0">
                <a:solidFill>
                  <a:srgbClr val="0070C0"/>
                </a:solidFill>
                <a:latin typeface="Cambria" pitchFamily="18" charset="0"/>
                <a:cs typeface="+mn-cs"/>
              </a:rPr>
              <a:t>Jeff </a:t>
            </a:r>
            <a:r>
              <a:rPr lang="en-US" sz="2400" b="1" kern="0" dirty="0" smtClean="0">
                <a:solidFill>
                  <a:srgbClr val="0070C0"/>
                </a:solidFill>
                <a:latin typeface="Cambria" pitchFamily="18" charset="0"/>
              </a:rPr>
              <a:t>Gomes</a:t>
            </a:r>
            <a:endParaRPr lang="en-US" sz="2000" b="1" kern="0" dirty="0" smtClean="0">
              <a:solidFill>
                <a:srgbClr val="0070C0"/>
              </a:solidFill>
              <a:latin typeface="Cambria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764704"/>
            <a:ext cx="47160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0070C0"/>
                </a:solidFill>
              </a:rPr>
              <a:t>Renewable Energy 1: Solar and Geothermal (</a:t>
            </a:r>
            <a:r>
              <a:rPr lang="en-GB" sz="2800" b="1" dirty="0" smtClean="0">
                <a:solidFill>
                  <a:srgbClr val="0070C0"/>
                </a:solidFill>
              </a:rPr>
              <a:t>EG50M2/EG504C)</a:t>
            </a:r>
            <a:endParaRPr lang="en-GB" sz="28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636912"/>
            <a:ext cx="4716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C00000"/>
                </a:solidFill>
              </a:rPr>
              <a:t>Geothermal Energy:</a:t>
            </a:r>
            <a:endParaRPr lang="en-GB" sz="24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05" y="3573016"/>
            <a:ext cx="4536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813" indent="-404813" algn="just">
              <a:tabLst>
                <a:tab pos="4348163" algn="l"/>
              </a:tabLst>
            </a:pPr>
            <a:r>
              <a:rPr lang="en-GB" sz="2400" b="1" dirty="0" smtClean="0">
                <a:solidFill>
                  <a:srgbClr val="C00000"/>
                </a:solidFill>
              </a:rPr>
              <a:t>Module 1</a:t>
            </a:r>
            <a:r>
              <a:rPr lang="en-GB" sz="2400" b="1" dirty="0">
                <a:solidFill>
                  <a:srgbClr val="C00000"/>
                </a:solidFill>
              </a:rPr>
              <a:t>:</a:t>
            </a:r>
            <a:r>
              <a:rPr lang="en-GB" sz="2400" b="1" dirty="0" smtClean="0">
                <a:solidFill>
                  <a:srgbClr val="C00000"/>
                </a:solidFill>
              </a:rPr>
              <a:t> </a:t>
            </a:r>
            <a:r>
              <a:rPr lang="en-GB" sz="2400" b="1" dirty="0" smtClean="0">
                <a:solidFill>
                  <a:srgbClr val="C00000"/>
                </a:solidFill>
              </a:rPr>
              <a:t>Sources, Technologies and Preliminary Environmental Analysis</a:t>
            </a:r>
            <a:endParaRPr lang="en-GB" sz="2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/>
          <p:cNvSpPr txBox="1">
            <a:spLocks noChangeArrowheads="1"/>
          </p:cNvSpPr>
          <p:nvPr/>
        </p:nvSpPr>
        <p:spPr>
          <a:xfrm>
            <a:off x="0" y="6528997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585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55777" y="2892363"/>
            <a:ext cx="3554899" cy="1349964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algn="ctr"/>
            <a:r>
              <a:rPr lang="en-GB" sz="2730" b="1" dirty="0">
                <a:solidFill>
                  <a:srgbClr val="C00000"/>
                </a:solidFill>
              </a:rPr>
              <a:t>Energy Conversion: </a:t>
            </a:r>
          </a:p>
          <a:p>
            <a:pPr algn="ctr"/>
            <a:r>
              <a:rPr lang="en-GB" sz="2730" b="1" dirty="0">
                <a:solidFill>
                  <a:srgbClr val="C00000"/>
                </a:solidFill>
              </a:rPr>
              <a:t>Reapplication of Fundamental Physics</a:t>
            </a:r>
            <a:endParaRPr lang="en-GB" sz="2730" b="1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211" y="1121058"/>
            <a:ext cx="2607910" cy="1704224"/>
          </a:xfrm>
          <a:prstGeom prst="rect">
            <a:avLst/>
          </a:prstGeom>
        </p:spPr>
      </p:pic>
      <p:pic>
        <p:nvPicPr>
          <p:cNvPr id="74754" name="Picture 2" descr="http://ocw.mit.edu/courses/mechanical-engineering/2-997-direct-solar-thermal-to-electrical-energy-conversion-technologies-fall-2009/2-997f0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5" y="947050"/>
            <a:ext cx="3168352" cy="2951511"/>
          </a:xfrm>
          <a:prstGeom prst="rect">
            <a:avLst/>
          </a:prstGeom>
          <a:noFill/>
        </p:spPr>
      </p:pic>
      <p:pic>
        <p:nvPicPr>
          <p:cNvPr id="74756" name="Picture 4" descr="http://www.euroviews.eu/2012/wp-content/uploads/2010/04/tidal-device-H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016" y="947050"/>
            <a:ext cx="2771800" cy="2845577"/>
          </a:xfrm>
          <a:prstGeom prst="rect">
            <a:avLst/>
          </a:prstGeom>
          <a:noFill/>
        </p:spPr>
      </p:pic>
      <p:pic>
        <p:nvPicPr>
          <p:cNvPr id="74758" name="Picture 6" descr="http://www.alstom.com/Global/US/Resources/Images/Galleries/Geothermal/Geothermal%20Plant%20-%20Illustration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8025" y="4099799"/>
            <a:ext cx="3816423" cy="2171353"/>
          </a:xfrm>
          <a:prstGeom prst="rect">
            <a:avLst/>
          </a:prstGeom>
          <a:noFill/>
        </p:spPr>
      </p:pic>
      <p:pic>
        <p:nvPicPr>
          <p:cNvPr id="74760" name="Picture 8" descr="http://i.dailymail.co.uk/i/pix/2012/04/03/article-2124425-12726268000005DC-195_964x63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766" y="4099799"/>
            <a:ext cx="3598186" cy="22044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953037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601005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585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96" y="192401"/>
            <a:ext cx="7560841" cy="442023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algn="ctr"/>
            <a:r>
              <a:rPr lang="en-GB" sz="2290" b="1" dirty="0">
                <a:solidFill>
                  <a:schemeClr val="bg1"/>
                </a:solidFill>
              </a:rPr>
              <a:t>Why Geothermal (or why pursue a diverse energy matrix)??</a:t>
            </a:r>
            <a:endParaRPr lang="en-GB" sz="229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5" y="932436"/>
            <a:ext cx="8856984" cy="5375681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marL="332817" indent="-332817" algn="just">
              <a:buFont typeface="Wingdings" panose="05000000000000000000" pitchFamily="2" charset="2"/>
              <a:buChar char="Ø"/>
            </a:pPr>
            <a:r>
              <a:rPr lang="en-GB" sz="2290" dirty="0">
                <a:solidFill>
                  <a:srgbClr val="0070C0"/>
                </a:solidFill>
              </a:rPr>
              <a:t>To address </a:t>
            </a:r>
            <a:r>
              <a:rPr lang="en-GB" sz="2290" b="1" dirty="0">
                <a:solidFill>
                  <a:schemeClr val="accent1"/>
                </a:solidFill>
              </a:rPr>
              <a:t>CLIMATE CHANGE</a:t>
            </a:r>
            <a:r>
              <a:rPr lang="en-GB" sz="2290" dirty="0">
                <a:solidFill>
                  <a:srgbClr val="0070C0"/>
                </a:solidFill>
              </a:rPr>
              <a:t> we must:</a:t>
            </a:r>
          </a:p>
          <a:p>
            <a:pPr marL="776575" lvl="1" indent="-332817" algn="just">
              <a:buFont typeface="Wingdings" panose="05000000000000000000" pitchFamily="2" charset="2"/>
              <a:buChar char="ü"/>
            </a:pPr>
            <a:r>
              <a:rPr lang="en-GB" sz="2290" dirty="0">
                <a:solidFill>
                  <a:srgbClr val="0070C0"/>
                </a:solidFill>
              </a:rPr>
              <a:t> </a:t>
            </a:r>
            <a:r>
              <a:rPr lang="en-GB" sz="2290" dirty="0">
                <a:solidFill>
                  <a:schemeClr val="accent1"/>
                </a:solidFill>
              </a:rPr>
              <a:t>improve efficiency</a:t>
            </a:r>
            <a:r>
              <a:rPr lang="en-GB" sz="2290" dirty="0">
                <a:solidFill>
                  <a:srgbClr val="0070C0"/>
                </a:solidFill>
              </a:rPr>
              <a:t> and; </a:t>
            </a:r>
          </a:p>
          <a:p>
            <a:pPr marL="776575" lvl="1" indent="-332817" algn="just">
              <a:buFont typeface="Wingdings" panose="05000000000000000000" pitchFamily="2" charset="2"/>
              <a:buChar char="ü"/>
            </a:pPr>
            <a:r>
              <a:rPr lang="en-GB" sz="2290" dirty="0">
                <a:solidFill>
                  <a:schemeClr val="accent1"/>
                </a:solidFill>
              </a:rPr>
              <a:t>reduce use</a:t>
            </a:r>
            <a:r>
              <a:rPr lang="en-GB" sz="2290" dirty="0">
                <a:solidFill>
                  <a:srgbClr val="0070C0"/>
                </a:solidFill>
              </a:rPr>
              <a:t> of fossil fuel-based energy source.</a:t>
            </a:r>
          </a:p>
          <a:p>
            <a:pPr marL="332817" indent="-332817" algn="just">
              <a:buFont typeface="Wingdings" panose="05000000000000000000" pitchFamily="2" charset="2"/>
              <a:buChar char="Ø"/>
            </a:pPr>
            <a:r>
              <a:rPr lang="en-GB" sz="2290" dirty="0">
                <a:solidFill>
                  <a:srgbClr val="0070C0"/>
                </a:solidFill>
              </a:rPr>
              <a:t>GHG emissions should be mitigated by the development of new cost-effective technologies:</a:t>
            </a:r>
          </a:p>
          <a:p>
            <a:pPr marL="776575" lvl="1" indent="-332817" algn="just">
              <a:buFont typeface="Wingdings" panose="05000000000000000000" pitchFamily="2" charset="2"/>
              <a:buChar char="ü"/>
            </a:pPr>
            <a:r>
              <a:rPr lang="en-GB" sz="2290" dirty="0">
                <a:solidFill>
                  <a:srgbClr val="0070C0"/>
                </a:solidFill>
              </a:rPr>
              <a:t>Carbon Capture Storage and Transportation (CCST);</a:t>
            </a:r>
          </a:p>
          <a:p>
            <a:pPr marL="776575" lvl="1" indent="-332817" algn="just">
              <a:buFont typeface="Wingdings" panose="05000000000000000000" pitchFamily="2" charset="2"/>
              <a:buChar char="ü"/>
            </a:pPr>
            <a:r>
              <a:rPr lang="en-GB" sz="2290" dirty="0">
                <a:solidFill>
                  <a:srgbClr val="0070C0"/>
                </a:solidFill>
              </a:rPr>
              <a:t>Nuclear </a:t>
            </a:r>
            <a:r>
              <a:rPr lang="en-GB" sz="2290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en-GB" sz="2290" dirty="0">
                <a:solidFill>
                  <a:srgbClr val="0070C0"/>
                </a:solidFill>
              </a:rPr>
              <a:t>Management of nuclear waste storage;</a:t>
            </a:r>
          </a:p>
          <a:p>
            <a:pPr marL="776575" lvl="1" indent="-332817" algn="just">
              <a:buFont typeface="Wingdings" panose="05000000000000000000" pitchFamily="2" charset="2"/>
              <a:buChar char="ü"/>
            </a:pPr>
            <a:r>
              <a:rPr lang="en-GB" sz="2290" dirty="0">
                <a:solidFill>
                  <a:srgbClr val="0070C0"/>
                </a:solidFill>
              </a:rPr>
              <a:t>Low-carbon energy sources (i.e., </a:t>
            </a:r>
            <a:r>
              <a:rPr lang="en-GB" sz="2290" dirty="0" err="1">
                <a:solidFill>
                  <a:srgbClr val="0070C0"/>
                </a:solidFill>
              </a:rPr>
              <a:t>renewables</a:t>
            </a:r>
            <a:r>
              <a:rPr lang="en-GB" sz="2290" dirty="0">
                <a:solidFill>
                  <a:srgbClr val="0070C0"/>
                </a:solidFill>
              </a:rPr>
              <a:t>);</a:t>
            </a:r>
          </a:p>
          <a:p>
            <a:pPr marL="776575" lvl="1" indent="-332817" algn="just">
              <a:buFont typeface="Wingdings" panose="05000000000000000000" pitchFamily="2" charset="2"/>
              <a:buChar char="ü"/>
            </a:pPr>
            <a:r>
              <a:rPr lang="en-GB" sz="2290" dirty="0">
                <a:solidFill>
                  <a:srgbClr val="0070C0"/>
                </a:solidFill>
              </a:rPr>
              <a:t>Integrated Gasification Combined Cycle (IGCC):</a:t>
            </a:r>
          </a:p>
          <a:p>
            <a:pPr marL="1220332" lvl="2" indent="-332817" algn="just">
              <a:buFont typeface="Arial" panose="020B0604020202020204" pitchFamily="34" charset="0"/>
              <a:buChar char="•"/>
            </a:pPr>
            <a:r>
              <a:rPr lang="en-GB" sz="2290" dirty="0">
                <a:solidFill>
                  <a:srgbClr val="0070C0"/>
                </a:solidFill>
              </a:rPr>
              <a:t>Converting carbon-based fuels into syngas (gas-synthesis - mainly H</a:t>
            </a:r>
            <a:r>
              <a:rPr lang="en-GB" sz="2290" baseline="-25000" dirty="0">
                <a:solidFill>
                  <a:srgbClr val="0070C0"/>
                </a:solidFill>
              </a:rPr>
              <a:t>2</a:t>
            </a:r>
            <a:r>
              <a:rPr lang="en-GB" sz="2290" dirty="0">
                <a:solidFill>
                  <a:srgbClr val="0070C0"/>
                </a:solidFill>
              </a:rPr>
              <a:t>, CO);</a:t>
            </a:r>
          </a:p>
          <a:p>
            <a:pPr marL="1220332" lvl="2" indent="-332817" algn="just">
              <a:buFont typeface="Arial" panose="020B0604020202020204" pitchFamily="34" charset="0"/>
              <a:buChar char="•"/>
            </a:pPr>
            <a:r>
              <a:rPr lang="en-GB" sz="2290" dirty="0">
                <a:solidFill>
                  <a:srgbClr val="0070C0"/>
                </a:solidFill>
              </a:rPr>
              <a:t>Combined steam (e.g., </a:t>
            </a:r>
            <a:r>
              <a:rPr lang="en-GB" sz="2290" dirty="0" err="1">
                <a:solidFill>
                  <a:srgbClr val="0070C0"/>
                </a:solidFill>
              </a:rPr>
              <a:t>Rankine</a:t>
            </a:r>
            <a:r>
              <a:rPr lang="en-GB" sz="2290" dirty="0">
                <a:solidFill>
                  <a:srgbClr val="0070C0"/>
                </a:solidFill>
              </a:rPr>
              <a:t>) and gas (e.g., </a:t>
            </a:r>
            <a:r>
              <a:rPr lang="en-GB" sz="2290" dirty="0" err="1">
                <a:solidFill>
                  <a:srgbClr val="0070C0"/>
                </a:solidFill>
              </a:rPr>
              <a:t>Brayton</a:t>
            </a:r>
            <a:r>
              <a:rPr lang="en-GB" sz="2290" dirty="0">
                <a:solidFill>
                  <a:srgbClr val="0070C0"/>
                </a:solidFill>
              </a:rPr>
              <a:t>) cycles using advanced turbines with high thermal efficiency; </a:t>
            </a:r>
          </a:p>
          <a:p>
            <a:pPr marL="332817" indent="-332817" algn="just">
              <a:buFont typeface="Wingdings" panose="05000000000000000000" pitchFamily="2" charset="2"/>
              <a:buChar char="Ø"/>
            </a:pPr>
            <a:r>
              <a:rPr lang="en-GB" sz="2290" dirty="0">
                <a:solidFill>
                  <a:srgbClr val="0070C0"/>
                </a:solidFill>
              </a:rPr>
              <a:t>Energy security: most countries do not have fossil-fuel resources to sustain their economies.</a:t>
            </a:r>
            <a:endParaRPr lang="en-GB" sz="229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8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601005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585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96" y="44624"/>
            <a:ext cx="6680182" cy="563916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GB" sz="3082" b="1" dirty="0">
                <a:solidFill>
                  <a:schemeClr val="bg1"/>
                </a:solidFill>
              </a:rPr>
              <a:t>How Power Plants Work? Heat Sources!</a:t>
            </a:r>
            <a:endParaRPr lang="en-GB" sz="3082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4130"/>
            <a:ext cx="9160686" cy="5231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156" y="1014129"/>
            <a:ext cx="5372773" cy="442023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GB" sz="2290" b="1" dirty="0">
                <a:solidFill>
                  <a:srgbClr val="0070C0"/>
                </a:solidFill>
              </a:rPr>
              <a:t>Schematics of a Nuclear Power Plant (NPP)</a:t>
            </a:r>
            <a:endParaRPr lang="en-GB" sz="229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31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528997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585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96" y="44624"/>
            <a:ext cx="6680182" cy="563916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GB" sz="3082" b="1" dirty="0">
                <a:solidFill>
                  <a:schemeClr val="bg1"/>
                </a:solidFill>
              </a:rPr>
              <a:t>How Power Plants Work? Heat Sources!</a:t>
            </a:r>
            <a:endParaRPr lang="en-GB" sz="3082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14129"/>
            <a:ext cx="5143800" cy="442023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GB" sz="2290" b="1" dirty="0">
                <a:solidFill>
                  <a:srgbClr val="0070C0"/>
                </a:solidFill>
              </a:rPr>
              <a:t>Schematics of a Coal-Fired Power Station</a:t>
            </a:r>
            <a:endParaRPr lang="en-GB" sz="2290" b="1" dirty="0">
              <a:solidFill>
                <a:srgbClr val="0070C0"/>
              </a:solidFill>
            </a:endParaRPr>
          </a:p>
        </p:txBody>
      </p:sp>
      <p:pic>
        <p:nvPicPr>
          <p:cNvPr id="69634" name="Picture 2" descr="http://forums-cdn.appleinsider.com/c/cf/cffb4dfa_coal-fired-power-plant_media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532201"/>
            <a:ext cx="8448873" cy="48483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032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601005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585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96" y="116632"/>
            <a:ext cx="6680182" cy="563916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GB" sz="3082" b="1" dirty="0">
                <a:solidFill>
                  <a:schemeClr val="bg1"/>
                </a:solidFill>
              </a:rPr>
              <a:t>How Power Plants Work? Heat Sources!</a:t>
            </a:r>
            <a:endParaRPr lang="en-GB" sz="3082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80313" y="2302167"/>
            <a:ext cx="1763688" cy="1499235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algn="ctr"/>
            <a:r>
              <a:rPr lang="en-GB" sz="2290" b="1" dirty="0">
                <a:solidFill>
                  <a:srgbClr val="0070C0"/>
                </a:solidFill>
              </a:rPr>
              <a:t>Schematics of a Natural Gas Power Station</a:t>
            </a:r>
            <a:endParaRPr lang="en-GB" sz="2290" b="1" dirty="0">
              <a:solidFill>
                <a:srgbClr val="0070C0"/>
              </a:solidFill>
            </a:endParaRPr>
          </a:p>
        </p:txBody>
      </p:sp>
      <p:pic>
        <p:nvPicPr>
          <p:cNvPr id="68612" name="Picture 4" descr="http://eispctools.anl.gov/images/content/energy_resources/natural_gas-f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47049"/>
            <a:ext cx="7377016" cy="53227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410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http://2.bp.blogspot.com/-aorUo4XbHq4/U3SPpbhnHAI/AAAAAAAAAzk/azGKbbScUB4/s1600/flash-stea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1" y="879969"/>
            <a:ext cx="7128792" cy="5500541"/>
          </a:xfrm>
          <a:prstGeom prst="rect">
            <a:avLst/>
          </a:prstGeom>
          <a:noFill/>
        </p:spPr>
      </p:pic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601005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585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496" y="116632"/>
            <a:ext cx="6680182" cy="563916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GB" sz="3082" b="1" dirty="0">
                <a:solidFill>
                  <a:schemeClr val="bg1"/>
                </a:solidFill>
              </a:rPr>
              <a:t>How Power Plants Work? Heat Sources!</a:t>
            </a:r>
            <a:endParaRPr lang="en-GB" sz="3082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95936" y="879971"/>
            <a:ext cx="4104457" cy="509734"/>
          </a:xfrm>
          <a:prstGeom prst="rect">
            <a:avLst/>
          </a:prstGeom>
          <a:solidFill>
            <a:schemeClr val="bg1"/>
          </a:solidFill>
        </p:spPr>
        <p:txBody>
          <a:bodyPr wrap="square" lIns="88751" tIns="44376" rIns="88751" bIns="44376" rtlCol="0">
            <a:spAutoFit/>
          </a:bodyPr>
          <a:lstStyle/>
          <a:p>
            <a:pPr algn="ctr"/>
            <a:r>
              <a:rPr lang="en-GB" sz="2730" b="1" dirty="0">
                <a:solidFill>
                  <a:srgbClr val="0070C0"/>
                </a:solidFill>
              </a:rPr>
              <a:t>Geothermal Power Plant</a:t>
            </a:r>
            <a:endParaRPr lang="en-GB" sz="273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57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601005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585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497" y="116632"/>
            <a:ext cx="6976289" cy="509734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GB" sz="2730" b="1" dirty="0">
                <a:solidFill>
                  <a:schemeClr val="bg1"/>
                </a:solidFill>
              </a:rPr>
              <a:t>How Power Plants Work? Momentum Sources!</a:t>
            </a:r>
            <a:endParaRPr lang="en-GB" sz="273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349528"/>
            <a:ext cx="8519158" cy="44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4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601005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585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97" y="116632"/>
            <a:ext cx="6976289" cy="509734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GB" sz="2730" b="1" dirty="0">
                <a:solidFill>
                  <a:schemeClr val="bg1"/>
                </a:solidFill>
              </a:rPr>
              <a:t>How Power Plants Work? Momentum Sources!</a:t>
            </a:r>
            <a:endParaRPr lang="en-GB" sz="273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015471"/>
            <a:ext cx="8403362" cy="50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3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601005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585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84025"/>
            <a:ext cx="8640961" cy="54294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497" y="110954"/>
            <a:ext cx="6976289" cy="509734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GB" sz="2730" b="1" dirty="0">
                <a:solidFill>
                  <a:schemeClr val="bg1"/>
                </a:solidFill>
              </a:rPr>
              <a:t>How Power Plants Work? Momentum Sources!</a:t>
            </a:r>
            <a:endParaRPr lang="en-GB" sz="273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95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601005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585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96" y="188640"/>
            <a:ext cx="5570648" cy="509734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GB" sz="2730" b="1" dirty="0">
                <a:solidFill>
                  <a:schemeClr val="bg1"/>
                </a:solidFill>
              </a:rPr>
              <a:t>How Power Plants Work? And Solar? </a:t>
            </a:r>
            <a:endParaRPr lang="en-GB" sz="273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004" y="3266050"/>
            <a:ext cx="4762500" cy="31144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113" y="1819087"/>
            <a:ext cx="3394348" cy="577445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marL="277348" indent="-277348" algn="just">
              <a:buFont typeface="Wingdings" panose="05000000000000000000" pitchFamily="2" charset="2"/>
              <a:buChar char="Ø"/>
            </a:pPr>
            <a:r>
              <a:rPr lang="en-GB" sz="1585" dirty="0">
                <a:solidFill>
                  <a:srgbClr val="0070C0"/>
                </a:solidFill>
              </a:rPr>
              <a:t>Heat Source: thermal radiation to boil water or;</a:t>
            </a:r>
            <a:endParaRPr lang="en-GB" sz="1585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96" y="5050815"/>
            <a:ext cx="4248472" cy="821357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marL="277348" indent="-277348" algn="just">
              <a:buFont typeface="Wingdings" panose="05000000000000000000" pitchFamily="2" charset="2"/>
              <a:buChar char="Ø"/>
            </a:pPr>
            <a:r>
              <a:rPr lang="en-GB" sz="1585" dirty="0">
                <a:solidFill>
                  <a:srgbClr val="0070C0"/>
                </a:solidFill>
              </a:rPr>
              <a:t>Photovoltaic (solar cells): direct conversion of the electromagnetic radiation from the Sun to electricity.</a:t>
            </a:r>
            <a:endParaRPr lang="en-GB" sz="1585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3" y="879969"/>
            <a:ext cx="5675245" cy="308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2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5"/>
          <p:cNvSpPr txBox="1">
            <a:spLocks noChangeArrowheads="1"/>
          </p:cNvSpPr>
          <p:nvPr/>
        </p:nvSpPr>
        <p:spPr>
          <a:xfrm>
            <a:off x="0" y="6338940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585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40152" y="2087404"/>
            <a:ext cx="2952328" cy="31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751" tIns="44376" rIns="88751" bIns="44376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marL="332817" indent="-332817">
              <a:spcBef>
                <a:spcPts val="582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en-US" sz="1761" dirty="0">
                <a:solidFill>
                  <a:srgbClr val="0070C0"/>
                </a:solidFill>
                <a:latin typeface="+mn-lt"/>
              </a:rPr>
              <a:t>Energy Consumption</a:t>
            </a:r>
          </a:p>
          <a:p>
            <a:pPr marL="332817" indent="-332817">
              <a:spcBef>
                <a:spcPts val="582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en-US" sz="1761" dirty="0">
                <a:solidFill>
                  <a:srgbClr val="0070C0"/>
                </a:solidFill>
                <a:latin typeface="+mn-lt"/>
              </a:rPr>
              <a:t>Economics </a:t>
            </a:r>
            <a:r>
              <a:rPr lang="en-US" altLang="en-US" sz="1761" dirty="0">
                <a:solidFill>
                  <a:srgbClr val="0070C0"/>
                </a:solidFill>
                <a:latin typeface="+mn-lt"/>
              </a:rPr>
              <a:t>of </a:t>
            </a:r>
            <a:r>
              <a:rPr lang="en-US" altLang="en-US" sz="1761" dirty="0">
                <a:solidFill>
                  <a:srgbClr val="0070C0"/>
                </a:solidFill>
                <a:latin typeface="+mn-lt"/>
              </a:rPr>
              <a:t>Geothermal </a:t>
            </a:r>
            <a:r>
              <a:rPr lang="en-US" altLang="en-US" sz="1761" dirty="0">
                <a:solidFill>
                  <a:srgbClr val="0070C0"/>
                </a:solidFill>
                <a:latin typeface="+mn-lt"/>
              </a:rPr>
              <a:t>Energy</a:t>
            </a:r>
          </a:p>
          <a:p>
            <a:pPr marL="332817" indent="-332817">
              <a:spcBef>
                <a:spcPts val="582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en-US" sz="1761" dirty="0">
                <a:solidFill>
                  <a:srgbClr val="0070C0"/>
                </a:solidFill>
                <a:latin typeface="+mn-lt"/>
              </a:rPr>
              <a:t>Basics of a Power </a:t>
            </a:r>
            <a:r>
              <a:rPr lang="en-US" altLang="en-US" sz="1761" dirty="0">
                <a:solidFill>
                  <a:srgbClr val="0070C0"/>
                </a:solidFill>
                <a:latin typeface="+mn-lt"/>
              </a:rPr>
              <a:t>Plants</a:t>
            </a:r>
            <a:endParaRPr lang="en-US" altLang="en-US" sz="1761" dirty="0">
              <a:solidFill>
                <a:srgbClr val="0070C0"/>
              </a:solidFill>
              <a:latin typeface="+mn-lt"/>
            </a:endParaRPr>
          </a:p>
          <a:p>
            <a:pPr marL="342900" indent="-342900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en-US" sz="1600" dirty="0">
                <a:solidFill>
                  <a:srgbClr val="0070C0"/>
                </a:solidFill>
              </a:rPr>
              <a:t>Economics of Geothermal Energy</a:t>
            </a:r>
          </a:p>
          <a:p>
            <a:pPr marL="342900" indent="-342900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en-US" sz="1600" dirty="0">
                <a:solidFill>
                  <a:srgbClr val="0070C0"/>
                </a:solidFill>
              </a:rPr>
              <a:t>Geothermal Sources</a:t>
            </a:r>
          </a:p>
          <a:p>
            <a:pPr marL="342900" indent="-342900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en-US" sz="1600" dirty="0">
                <a:solidFill>
                  <a:srgbClr val="0070C0"/>
                </a:solidFill>
              </a:rPr>
              <a:t>Basics of a Geothermal Power Plants	</a:t>
            </a:r>
          </a:p>
          <a:p>
            <a:pPr marL="342900" indent="-342900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en-US" sz="1600" dirty="0">
                <a:solidFill>
                  <a:srgbClr val="0070C0"/>
                </a:solidFill>
              </a:rPr>
              <a:t>Environmental </a:t>
            </a:r>
            <a:r>
              <a:rPr lang="en-US" altLang="en-US" sz="1600" dirty="0" smtClean="0">
                <a:solidFill>
                  <a:srgbClr val="0070C0"/>
                </a:solidFill>
              </a:rPr>
              <a:t>Impact</a:t>
            </a:r>
            <a:endParaRPr lang="en-US" altLang="en-US" sz="1600" dirty="0">
              <a:solidFill>
                <a:srgbClr val="0070C0"/>
              </a:solidFill>
            </a:endParaRPr>
          </a:p>
        </p:txBody>
      </p:sp>
      <p:pic>
        <p:nvPicPr>
          <p:cNvPr id="97282" name="Picture 2" descr="http://upload.wikimedia.org/wikipedia/commons/2/2a/HellisheidiPowerStation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416608"/>
            <a:ext cx="5704632" cy="415894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547664" y="5843872"/>
            <a:ext cx="3391910" cy="333532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US" sz="1585" dirty="0"/>
              <a:t>(</a:t>
            </a:r>
            <a:r>
              <a:rPr lang="en-US" sz="1585" dirty="0" err="1"/>
              <a:t>Hellisheiði</a:t>
            </a:r>
            <a:r>
              <a:rPr lang="en-US" sz="1585" dirty="0"/>
              <a:t> Geothermal Power Station)</a:t>
            </a:r>
            <a:endParaRPr lang="en-US" sz="1585" dirty="0"/>
          </a:p>
        </p:txBody>
      </p:sp>
      <p:sp>
        <p:nvSpPr>
          <p:cNvPr id="9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95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601005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585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97" y="116632"/>
            <a:ext cx="4416357" cy="563916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GB" sz="3082" b="1" dirty="0">
                <a:solidFill>
                  <a:schemeClr val="bg1"/>
                </a:solidFill>
              </a:rPr>
              <a:t>How Power Plants Work? </a:t>
            </a:r>
            <a:endParaRPr lang="en-GB" sz="3082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496" y="947050"/>
            <a:ext cx="9108504" cy="2556448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marL="277348" indent="-277348" algn="just">
              <a:buFont typeface="Wingdings" panose="05000000000000000000" pitchFamily="2" charset="2"/>
              <a:buChar char="Ø"/>
            </a:pPr>
            <a:r>
              <a:rPr lang="en-GB" sz="2290" dirty="0">
                <a:solidFill>
                  <a:srgbClr val="0070C0"/>
                </a:solidFill>
              </a:rPr>
              <a:t>The vast majority of power plants are based </a:t>
            </a:r>
            <a:r>
              <a:rPr lang="en-GB" sz="2290" dirty="0">
                <a:solidFill>
                  <a:srgbClr val="0070C0"/>
                </a:solidFill>
              </a:rPr>
              <a:t>o</a:t>
            </a:r>
            <a:r>
              <a:rPr lang="en-GB" sz="2290" dirty="0">
                <a:solidFill>
                  <a:srgbClr val="0070C0"/>
                </a:solidFill>
              </a:rPr>
              <a:t>n elements of the following workflow:</a:t>
            </a:r>
          </a:p>
          <a:p>
            <a:pPr marL="776575" lvl="1" indent="-332817" algn="just">
              <a:buFont typeface="+mj-lt"/>
              <a:buAutoNum type="arabicPeriod"/>
            </a:pPr>
            <a:r>
              <a:rPr lang="en-GB" sz="2290" dirty="0">
                <a:solidFill>
                  <a:srgbClr val="0070C0"/>
                </a:solidFill>
              </a:rPr>
              <a:t>Generate heat;</a:t>
            </a:r>
          </a:p>
          <a:p>
            <a:pPr marL="776575" lvl="1" indent="-332817" algn="just">
              <a:buFont typeface="+mj-lt"/>
              <a:buAutoNum type="arabicPeriod"/>
            </a:pPr>
            <a:r>
              <a:rPr lang="en-GB" sz="2290" dirty="0">
                <a:solidFill>
                  <a:srgbClr val="0070C0"/>
                </a:solidFill>
              </a:rPr>
              <a:t>Boil water;</a:t>
            </a:r>
          </a:p>
          <a:p>
            <a:pPr marL="776575" lvl="1" indent="-332817" algn="just">
              <a:buFont typeface="+mj-lt"/>
              <a:buAutoNum type="arabicPeriod"/>
            </a:pPr>
            <a:r>
              <a:rPr lang="en-GB" sz="2290" dirty="0">
                <a:solidFill>
                  <a:srgbClr val="0070C0"/>
                </a:solidFill>
              </a:rPr>
              <a:t>Produced steam is used to turn a (set of) turbine(s);</a:t>
            </a:r>
          </a:p>
          <a:p>
            <a:pPr marL="776575" lvl="1" indent="-332817" algn="just">
              <a:buFont typeface="+mj-lt"/>
              <a:buAutoNum type="arabicPeriod"/>
            </a:pPr>
            <a:r>
              <a:rPr lang="en-GB" sz="2290" dirty="0">
                <a:solidFill>
                  <a:srgbClr val="0070C0"/>
                </a:solidFill>
              </a:rPr>
              <a:t>Turbines are linked with generator to;</a:t>
            </a:r>
          </a:p>
          <a:p>
            <a:pPr marL="776575" lvl="1" indent="-332817" algn="just">
              <a:buFont typeface="+mj-lt"/>
              <a:buAutoNum type="arabicPeriod"/>
            </a:pPr>
            <a:r>
              <a:rPr lang="en-GB" sz="2290" dirty="0">
                <a:solidFill>
                  <a:srgbClr val="0070C0"/>
                </a:solidFill>
              </a:rPr>
              <a:t>Produce </a:t>
            </a:r>
            <a:r>
              <a:rPr lang="en-GB" sz="2290" dirty="0">
                <a:solidFill>
                  <a:schemeClr val="accent1"/>
                </a:solidFill>
              </a:rPr>
              <a:t>electricity</a:t>
            </a:r>
            <a:r>
              <a:rPr lang="en-GB" sz="2290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496" y="3764399"/>
            <a:ext cx="9108504" cy="2204044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marL="277348" indent="-277348" algn="just">
              <a:buFont typeface="Wingdings" panose="05000000000000000000" pitchFamily="2" charset="2"/>
              <a:buChar char="Ø"/>
            </a:pPr>
            <a:r>
              <a:rPr lang="en-GB" sz="2290" dirty="0">
                <a:solidFill>
                  <a:srgbClr val="0070C0"/>
                </a:solidFill>
              </a:rPr>
              <a:t>We saw that:</a:t>
            </a:r>
          </a:p>
          <a:p>
            <a:pPr marL="887514" lvl="1" indent="-443757" algn="just">
              <a:buFont typeface="Arial" panose="020B0604020202020204" pitchFamily="34" charset="0"/>
              <a:buChar char="•"/>
            </a:pPr>
            <a:r>
              <a:rPr lang="en-GB" sz="2290" dirty="0">
                <a:solidFill>
                  <a:srgbClr val="0070C0"/>
                </a:solidFill>
              </a:rPr>
              <a:t>Fossil fuels and nuclear: 1-5;</a:t>
            </a:r>
          </a:p>
          <a:p>
            <a:pPr marL="887514" lvl="1" indent="-443757" algn="just">
              <a:buFont typeface="Arial" panose="020B0604020202020204" pitchFamily="34" charset="0"/>
              <a:buChar char="•"/>
            </a:pPr>
            <a:r>
              <a:rPr lang="en-GB" sz="2290" dirty="0">
                <a:solidFill>
                  <a:srgbClr val="0070C0"/>
                </a:solidFill>
              </a:rPr>
              <a:t>Hydro and wind: based on momentum transfer + 4-5;</a:t>
            </a:r>
          </a:p>
          <a:p>
            <a:pPr marL="887514" lvl="1" indent="-443757" algn="just">
              <a:buFont typeface="Arial" panose="020B0604020202020204" pitchFamily="34" charset="0"/>
              <a:buChar char="•"/>
            </a:pPr>
            <a:r>
              <a:rPr lang="en-GB" sz="2290" dirty="0">
                <a:solidFill>
                  <a:srgbClr val="0070C0"/>
                </a:solidFill>
              </a:rPr>
              <a:t>Geothermal: undergrounded heated water + 2-5;</a:t>
            </a:r>
          </a:p>
          <a:p>
            <a:pPr marL="887514" lvl="1" indent="-443757" algn="just">
              <a:buFont typeface="Arial" panose="020B0604020202020204" pitchFamily="34" charset="0"/>
              <a:buChar char="•"/>
            </a:pPr>
            <a:r>
              <a:rPr lang="en-GB" sz="2290" dirty="0">
                <a:solidFill>
                  <a:srgbClr val="0070C0"/>
                </a:solidFill>
              </a:rPr>
              <a:t>Solar: (a) solar radiation + 2-5 or, </a:t>
            </a:r>
          </a:p>
          <a:p>
            <a:pPr marL="2052377" lvl="1" indent="-443757" algn="just"/>
            <a:r>
              <a:rPr lang="en-GB" sz="2290" dirty="0">
                <a:solidFill>
                  <a:srgbClr val="0070C0"/>
                </a:solidFill>
              </a:rPr>
              <a:t>(b) photovoltaic cells + 5.</a:t>
            </a:r>
          </a:p>
        </p:txBody>
      </p:sp>
    </p:spTree>
    <p:extLst>
      <p:ext uri="{BB962C8B-B14F-4D97-AF65-F5344CB8AC3E}">
        <p14:creationId xmlns:p14="http://schemas.microsoft.com/office/powerpoint/2010/main" val="95769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601005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585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4718051" y="1014129"/>
            <a:ext cx="4289080" cy="2347792"/>
            <a:chOff x="2972" y="1184"/>
            <a:chExt cx="2567" cy="1445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2" y="1184"/>
              <a:ext cx="2567" cy="1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2972" y="1184"/>
              <a:ext cx="2567" cy="1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1585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5496" y="44624"/>
            <a:ext cx="6202231" cy="563916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GB" sz="3082" b="1" dirty="0">
                <a:solidFill>
                  <a:schemeClr val="bg1"/>
                </a:solidFill>
              </a:rPr>
              <a:t>How Power Plants Work? (summary)</a:t>
            </a:r>
            <a:endParaRPr lang="en-GB" sz="3082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879969"/>
            <a:ext cx="4718050" cy="685808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marL="221879" indent="-221879" algn="just">
              <a:buFont typeface="+mj-lt"/>
              <a:buAutoNum type="arabicPeriod"/>
            </a:pPr>
            <a:r>
              <a:rPr lang="en-GB" sz="1937" dirty="0">
                <a:solidFill>
                  <a:schemeClr val="accent1"/>
                </a:solidFill>
              </a:rPr>
              <a:t>Energy Source</a:t>
            </a:r>
            <a:r>
              <a:rPr lang="en-GB" sz="1937" dirty="0">
                <a:solidFill>
                  <a:srgbClr val="0070C0"/>
                </a:solidFill>
              </a:rPr>
              <a:t> (coal, oil, NG, nuclear, etc) is ‘burnt’ generating heat in the;</a:t>
            </a:r>
            <a:endParaRPr lang="en-GB" sz="1937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4128" y="3284984"/>
            <a:ext cx="2789188" cy="821357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marL="277348" indent="-277348" algn="just">
              <a:buFont typeface="Arial" panose="020B0604020202020204" pitchFamily="34" charset="0"/>
              <a:buChar char="•"/>
            </a:pPr>
            <a:r>
              <a:rPr lang="en-GB" sz="1585" dirty="0">
                <a:solidFill>
                  <a:srgbClr val="0070C0"/>
                </a:solidFill>
              </a:rPr>
              <a:t>System </a:t>
            </a:r>
            <a:r>
              <a:rPr lang="en-GB" sz="1585" dirty="0">
                <a:solidFill>
                  <a:schemeClr val="accent1"/>
                </a:solidFill>
              </a:rPr>
              <a:t>7-8-9</a:t>
            </a:r>
            <a:r>
              <a:rPr lang="en-GB" sz="1585" dirty="0">
                <a:solidFill>
                  <a:srgbClr val="0070C0"/>
                </a:solidFill>
              </a:rPr>
              <a:t> comprises </a:t>
            </a:r>
            <a:r>
              <a:rPr lang="en-GB" sz="1585" dirty="0">
                <a:solidFill>
                  <a:schemeClr val="accent1"/>
                </a:solidFill>
              </a:rPr>
              <a:t>condenser</a:t>
            </a:r>
            <a:r>
              <a:rPr lang="en-GB" sz="1585" dirty="0">
                <a:solidFill>
                  <a:srgbClr val="0070C0"/>
                </a:solidFill>
              </a:rPr>
              <a:t> and cooling waste water. </a:t>
            </a:r>
            <a:endParaRPr lang="en-GB" sz="1585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2034" y="1735080"/>
            <a:ext cx="4718050" cy="685808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marL="221879" indent="-221879" algn="just">
              <a:buFont typeface="+mj-lt"/>
              <a:buAutoNum type="arabicPeriod" startAt="2"/>
            </a:pPr>
            <a:r>
              <a:rPr lang="en-GB" sz="1937" dirty="0">
                <a:solidFill>
                  <a:schemeClr val="accent1"/>
                </a:solidFill>
              </a:rPr>
              <a:t>Boiler. </a:t>
            </a:r>
            <a:r>
              <a:rPr lang="en-GB" sz="1937" dirty="0">
                <a:solidFill>
                  <a:srgbClr val="0070C0"/>
                </a:solidFill>
              </a:rPr>
              <a:t>Heat is transferred into the water-steam cycle (3-4-9-3);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034" y="2636912"/>
            <a:ext cx="4718050" cy="983902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marL="221879" indent="-221879" algn="just">
              <a:buFont typeface="+mj-lt"/>
              <a:buAutoNum type="arabicPeriod" startAt="3"/>
            </a:pPr>
            <a:r>
              <a:rPr lang="en-GB" sz="1937" dirty="0">
                <a:solidFill>
                  <a:schemeClr val="accent1"/>
                </a:solidFill>
              </a:rPr>
              <a:t>Steam</a:t>
            </a:r>
            <a:r>
              <a:rPr lang="en-GB" sz="1937" dirty="0">
                <a:solidFill>
                  <a:srgbClr val="0070C0"/>
                </a:solidFill>
              </a:rPr>
              <a:t> (at high temperature and pressure) produced by the water vaporisation is driven towards a;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034" y="3679296"/>
            <a:ext cx="5510138" cy="685808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marL="221879" indent="-221879" algn="just">
              <a:buFont typeface="+mj-lt"/>
              <a:buAutoNum type="arabicPeriod" startAt="4"/>
            </a:pPr>
            <a:r>
              <a:rPr lang="en-GB" sz="1937" dirty="0">
                <a:solidFill>
                  <a:schemeClr val="accent1"/>
                </a:solidFill>
              </a:rPr>
              <a:t>Steam turbine</a:t>
            </a:r>
            <a:r>
              <a:rPr lang="en-GB" sz="1937" dirty="0">
                <a:solidFill>
                  <a:srgbClr val="0070C0"/>
                </a:solidFill>
              </a:rPr>
              <a:t> that promotes an </a:t>
            </a:r>
            <a:r>
              <a:rPr lang="en-GB" sz="1937" i="1" dirty="0">
                <a:solidFill>
                  <a:srgbClr val="0070C0"/>
                </a:solidFill>
              </a:rPr>
              <a:t>isentropic expansion</a:t>
            </a:r>
            <a:r>
              <a:rPr lang="en-GB" sz="1937" dirty="0">
                <a:solidFill>
                  <a:srgbClr val="0070C0"/>
                </a:solidFill>
              </a:rPr>
              <a:t> and produces </a:t>
            </a:r>
            <a:r>
              <a:rPr lang="en-GB" sz="1937" b="1" u="sng" dirty="0">
                <a:solidFill>
                  <a:srgbClr val="0070C0"/>
                </a:solidFill>
              </a:rPr>
              <a:t>work</a:t>
            </a:r>
            <a:r>
              <a:rPr lang="en-GB" sz="1937" dirty="0">
                <a:solidFill>
                  <a:srgbClr val="0070C0"/>
                </a:solidFill>
              </a:rPr>
              <a:t>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034" y="4509120"/>
            <a:ext cx="7166322" cy="387714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marL="221879" indent="-221879" algn="just">
              <a:buClr>
                <a:schemeClr val="accent1"/>
              </a:buClr>
              <a:buFont typeface="+mj-lt"/>
              <a:buAutoNum type="arabicPeriod" startAt="5"/>
            </a:pPr>
            <a:r>
              <a:rPr lang="en-GB" sz="1937" dirty="0">
                <a:solidFill>
                  <a:srgbClr val="0070C0"/>
                </a:solidFill>
              </a:rPr>
              <a:t>The </a:t>
            </a:r>
            <a:r>
              <a:rPr lang="en-GB" sz="1937" b="1" u="sng" dirty="0">
                <a:solidFill>
                  <a:srgbClr val="0070C0"/>
                </a:solidFill>
              </a:rPr>
              <a:t>work</a:t>
            </a:r>
            <a:r>
              <a:rPr lang="en-GB" sz="1937" dirty="0">
                <a:solidFill>
                  <a:srgbClr val="0070C0"/>
                </a:solidFill>
              </a:rPr>
              <a:t> is transferred to a </a:t>
            </a:r>
            <a:r>
              <a:rPr lang="en-GB" sz="1937" dirty="0">
                <a:solidFill>
                  <a:schemeClr val="accent1"/>
                </a:solidFill>
              </a:rPr>
              <a:t>generator</a:t>
            </a:r>
            <a:r>
              <a:rPr lang="en-GB" sz="1937" dirty="0">
                <a:solidFill>
                  <a:srgbClr val="0070C0"/>
                </a:solidFill>
              </a:rPr>
              <a:t> responsible to produce;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2034" y="5057510"/>
            <a:ext cx="4718050" cy="387714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marL="221879" indent="-221879" algn="just">
              <a:buClr>
                <a:schemeClr val="accent1"/>
              </a:buClr>
              <a:buFont typeface="+mj-lt"/>
              <a:buAutoNum type="arabicPeriod" startAt="6"/>
            </a:pPr>
            <a:r>
              <a:rPr lang="en-GB" sz="1937" dirty="0">
                <a:solidFill>
                  <a:schemeClr val="accent1"/>
                </a:solidFill>
              </a:rPr>
              <a:t>Electricity </a:t>
            </a:r>
            <a:r>
              <a:rPr lang="en-GB" sz="1937" dirty="0">
                <a:solidFill>
                  <a:srgbClr val="0070C0"/>
                </a:solidFill>
              </a:rPr>
              <a:t>that is linked to the power grid;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035" y="5589240"/>
            <a:ext cx="9009165" cy="685808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marL="221879" indent="-221879" algn="just">
              <a:buClr>
                <a:schemeClr val="accent1"/>
              </a:buClr>
              <a:buFont typeface="+mj-lt"/>
              <a:buAutoNum type="arabicPeriod" startAt="7"/>
            </a:pPr>
            <a:r>
              <a:rPr lang="en-GB" sz="1937" dirty="0">
                <a:solidFill>
                  <a:srgbClr val="0070C0"/>
                </a:solidFill>
              </a:rPr>
              <a:t>After the expansion (in the turbine), steam (low temperature and pressure) is driven into the </a:t>
            </a:r>
            <a:r>
              <a:rPr lang="en-GB" sz="1937" dirty="0">
                <a:solidFill>
                  <a:schemeClr val="accent1"/>
                </a:solidFill>
              </a:rPr>
              <a:t>condenser (9)</a:t>
            </a:r>
            <a:r>
              <a:rPr lang="en-GB" sz="1937" dirty="0">
                <a:solidFill>
                  <a:srgbClr val="0070C0"/>
                </a:solidFill>
              </a:rPr>
              <a:t>, where it is transformed in water and returns to the </a:t>
            </a:r>
            <a:r>
              <a:rPr lang="en-GB" sz="1937" dirty="0">
                <a:solidFill>
                  <a:schemeClr val="accent1"/>
                </a:solidFill>
              </a:rPr>
              <a:t>Boiler (2</a:t>
            </a:r>
            <a:r>
              <a:rPr lang="en-GB" sz="1937" dirty="0" smtClean="0">
                <a:solidFill>
                  <a:schemeClr val="accent1"/>
                </a:solidFill>
              </a:rPr>
              <a:t>).</a:t>
            </a:r>
            <a:endParaRPr lang="en-GB" sz="1937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48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1" name="Group 3"/>
          <p:cNvGrpSpPr>
            <a:grpSpLocks/>
          </p:cNvGrpSpPr>
          <p:nvPr/>
        </p:nvGrpSpPr>
        <p:grpSpPr bwMode="auto">
          <a:xfrm>
            <a:off x="0" y="879971"/>
            <a:ext cx="5148065" cy="2817349"/>
            <a:chOff x="1106" y="1573"/>
            <a:chExt cx="3780" cy="2518"/>
          </a:xfrm>
        </p:grpSpPr>
        <p:pic>
          <p:nvPicPr>
            <p:cNvPr id="32772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6" y="1573"/>
              <a:ext cx="3780" cy="2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2773" name="Text Box 5"/>
            <p:cNvSpPr txBox="1">
              <a:spLocks noChangeArrowheads="1"/>
            </p:cNvSpPr>
            <p:nvPr/>
          </p:nvSpPr>
          <p:spPr bwMode="auto">
            <a:xfrm>
              <a:off x="1106" y="1573"/>
              <a:ext cx="3780" cy="2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1585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96" y="116632"/>
            <a:ext cx="4916301" cy="509734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GB" sz="2730" b="1" dirty="0">
                <a:solidFill>
                  <a:schemeClr val="bg1"/>
                </a:solidFill>
              </a:rPr>
              <a:t>Power Plants: Turbine Generator</a:t>
            </a:r>
            <a:endParaRPr lang="en-GB" sz="2730" b="1" dirty="0">
              <a:solidFill>
                <a:schemeClr val="bg1"/>
              </a:solidFill>
            </a:endParaRPr>
          </a:p>
        </p:txBody>
      </p:sp>
      <p:pic>
        <p:nvPicPr>
          <p:cNvPr id="52226" name="Picture 2" descr="http://wwww.kompulsa.com/wp/wp-content/uploads/2011/06/Dampfturbine-Steam-Turbine-From-Nuclear-Power-Plan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97320"/>
            <a:ext cx="5148065" cy="265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8" name="Picture 4" descr="http://www.allforpower.com/CustomFiles/Image/2007/AFP107/afp107_svar_0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520" y="942092"/>
            <a:ext cx="3665984" cy="541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5"/>
          <p:cNvSpPr txBox="1">
            <a:spLocks noChangeArrowheads="1"/>
          </p:cNvSpPr>
          <p:nvPr/>
        </p:nvSpPr>
        <p:spPr>
          <a:xfrm>
            <a:off x="0" y="6601005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585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0017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/>
          <p:cNvSpPr txBox="1">
            <a:spLocks noChangeArrowheads="1"/>
          </p:cNvSpPr>
          <p:nvPr/>
        </p:nvSpPr>
        <p:spPr>
          <a:xfrm>
            <a:off x="0" y="6574027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1920" y="2708920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C00000"/>
                </a:solidFill>
              </a:rPr>
              <a:t>Geothermal Energy:  </a:t>
            </a:r>
          </a:p>
          <a:p>
            <a:pPr algn="ctr"/>
            <a:r>
              <a:rPr lang="en-GB" sz="2800" b="1" dirty="0" smtClean="0">
                <a:solidFill>
                  <a:srgbClr val="C00000"/>
                </a:solidFill>
              </a:rPr>
              <a:t>Initial Analysis</a:t>
            </a:r>
            <a:endParaRPr lang="en-GB" sz="2800" b="1" dirty="0">
              <a:solidFill>
                <a:srgbClr val="C00000"/>
              </a:solidFill>
            </a:endParaRPr>
          </a:p>
        </p:txBody>
      </p:sp>
      <p:pic>
        <p:nvPicPr>
          <p:cNvPr id="138244" name="Picture 4" descr="http://origin-ars.els-cdn.com/content/image/1-s2.0-S1364032113003420-gr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92696"/>
            <a:ext cx="3672408" cy="2825201"/>
          </a:xfrm>
          <a:prstGeom prst="rect">
            <a:avLst/>
          </a:prstGeom>
          <a:noFill/>
        </p:spPr>
      </p:pic>
      <p:pic>
        <p:nvPicPr>
          <p:cNvPr id="138246" name="Picture 6" descr="http://assets.inhabitat.com/wp-content/blogs.dir/1/files/2011/11/Toshiba-Kenya-Geothermal-3-537x39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9763" y="4149080"/>
            <a:ext cx="3314725" cy="2419688"/>
          </a:xfrm>
          <a:prstGeom prst="rect">
            <a:avLst/>
          </a:prstGeom>
          <a:noFill/>
        </p:spPr>
      </p:pic>
      <p:pic>
        <p:nvPicPr>
          <p:cNvPr id="138242" name="Picture 2" descr="http://origin-ars.els-cdn.com/content/image/1-s2.0-S1364032102000023-gr1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0192" y="692696"/>
            <a:ext cx="2304256" cy="3400306"/>
          </a:xfrm>
          <a:prstGeom prst="rect">
            <a:avLst/>
          </a:prstGeom>
          <a:noFill/>
        </p:spPr>
      </p:pic>
      <p:pic>
        <p:nvPicPr>
          <p:cNvPr id="138248" name="Picture 8" descr="http://geothermal.marin.org/images/geomap-1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7504" y="3717032"/>
            <a:ext cx="3672408" cy="2838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61959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940989"/>
            <a:ext cx="8136904" cy="536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5496" y="36235"/>
            <a:ext cx="7828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 dirty="0" smtClean="0">
                <a:solidFill>
                  <a:schemeClr val="bg1"/>
                </a:solidFill>
              </a:rPr>
              <a:t>Geothermal Potential in the World Energy Mix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64288" y="6237312"/>
            <a:ext cx="1993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IPCC,  2008</a:t>
            </a:r>
            <a:endParaRPr lang="en-US" dirty="0"/>
          </a:p>
        </p:txBody>
      </p:sp>
      <p:sp>
        <p:nvSpPr>
          <p:cNvPr id="5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96" y="36235"/>
            <a:ext cx="7828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 dirty="0" smtClean="0">
                <a:solidFill>
                  <a:schemeClr val="bg1"/>
                </a:solidFill>
              </a:rPr>
              <a:t>Geothermal Potential in the World Energy Mix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692696"/>
            <a:ext cx="8568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Ø"/>
            </a:pPr>
            <a:r>
              <a:rPr lang="en-GB" sz="2000" dirty="0" smtClean="0">
                <a:solidFill>
                  <a:srgbClr val="0070C0"/>
                </a:solidFill>
              </a:rPr>
              <a:t>Geothermal sources of T &gt; 150</a:t>
            </a:r>
            <a:r>
              <a:rPr lang="en-GB" sz="2000" baseline="30000" dirty="0" smtClean="0">
                <a:solidFill>
                  <a:srgbClr val="0070C0"/>
                </a:solidFill>
              </a:rPr>
              <a:t>o</a:t>
            </a:r>
            <a:r>
              <a:rPr lang="en-GB" sz="2000" dirty="0" smtClean="0">
                <a:solidFill>
                  <a:srgbClr val="0070C0"/>
                </a:solidFill>
              </a:rPr>
              <a:t>C @ depths of 1500-3000 m: </a:t>
            </a:r>
            <a:r>
              <a:rPr lang="en-GB" sz="2000" dirty="0" smtClean="0">
                <a:solidFill>
                  <a:srgbClr val="C00000"/>
                </a:solidFill>
              </a:rPr>
              <a:t>Electricity production</a:t>
            </a:r>
            <a:r>
              <a:rPr lang="en-GB" sz="2000" dirty="0" smtClean="0">
                <a:solidFill>
                  <a:srgbClr val="0070C0"/>
                </a:solidFill>
              </a:rPr>
              <a:t>;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GB" sz="2000" dirty="0" smtClean="0">
                <a:solidFill>
                  <a:srgbClr val="0070C0"/>
                </a:solidFill>
              </a:rPr>
              <a:t>Thermal sources 90 ≤ T ≤ 150</a:t>
            </a:r>
            <a:r>
              <a:rPr lang="en-GB" sz="2000" baseline="30000" dirty="0" smtClean="0">
                <a:solidFill>
                  <a:srgbClr val="0070C0"/>
                </a:solidFill>
              </a:rPr>
              <a:t>o</a:t>
            </a:r>
            <a:r>
              <a:rPr lang="en-GB" sz="2000" dirty="0" smtClean="0">
                <a:solidFill>
                  <a:srgbClr val="0070C0"/>
                </a:solidFill>
              </a:rPr>
              <a:t>C @ depths below 1000m: </a:t>
            </a:r>
            <a:r>
              <a:rPr lang="en-GB" sz="2000" dirty="0" smtClean="0">
                <a:solidFill>
                  <a:srgbClr val="C00000"/>
                </a:solidFill>
              </a:rPr>
              <a:t>Thermal generation</a:t>
            </a:r>
            <a:r>
              <a:rPr lang="en-GB" sz="2000" dirty="0" smtClean="0">
                <a:solidFill>
                  <a:srgbClr val="0070C0"/>
                </a:solidFill>
              </a:rPr>
              <a:t>.</a:t>
            </a:r>
          </a:p>
          <a:p>
            <a:pPr marL="342900" indent="-342900" algn="just">
              <a:buFont typeface="Wingdings" pitchFamily="2" charset="2"/>
              <a:buChar char="Ø"/>
            </a:pPr>
            <a:endParaRPr lang="en-GB" sz="2000" dirty="0">
              <a:solidFill>
                <a:srgbClr val="0070C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908" y="1772816"/>
            <a:ext cx="8976596" cy="446449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631382" y="6237312"/>
            <a:ext cx="4549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Source: MIT (006), The Future of Geothermal Energy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07504" y="1988840"/>
            <a:ext cx="223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US subsurface temperature at depth of 6.5 km</a:t>
            </a:r>
            <a:endParaRPr lang="en-US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969536"/>
            <a:ext cx="7632848" cy="503121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96" y="36235"/>
            <a:ext cx="7828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 dirty="0" smtClean="0">
                <a:solidFill>
                  <a:schemeClr val="bg1"/>
                </a:solidFill>
              </a:rPr>
              <a:t>Geothermal Potential in the World Energy Mix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9269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Europe subsurface temperature at depth of 5 km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3979" y="6237312"/>
            <a:ext cx="8270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Source: Trans-Mediterranean Interconnection for Concentrating Solar Power , Final Report (2006)</a:t>
            </a:r>
            <a:endParaRPr 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00765"/>
            <a:ext cx="3305720" cy="478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5496" y="36235"/>
            <a:ext cx="7828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 dirty="0" smtClean="0">
                <a:solidFill>
                  <a:schemeClr val="bg1"/>
                </a:solidFill>
              </a:rPr>
              <a:t>Geothermal Potential in the World Energy Mix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56176" y="6237312"/>
            <a:ext cx="2887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Source: British Geological Survey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419872" y="975489"/>
            <a:ext cx="2339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UK subsurface temperature at depth of 1 km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2708920"/>
            <a:ext cx="3282942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36235"/>
            <a:ext cx="3573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 dirty="0" smtClean="0">
                <a:solidFill>
                  <a:schemeClr val="bg1"/>
                </a:solidFill>
              </a:rPr>
              <a:t>Geothermal Sources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948784"/>
            <a:ext cx="522007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Ø"/>
            </a:pPr>
            <a:r>
              <a:rPr lang="en-GB" sz="2400" b="1" dirty="0" smtClean="0">
                <a:solidFill>
                  <a:srgbClr val="0070C0"/>
                </a:solidFill>
              </a:rPr>
              <a:t>Classification:</a:t>
            </a:r>
          </a:p>
          <a:p>
            <a:pPr marL="574675" indent="-234950"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T &gt; 150</a:t>
            </a:r>
            <a:r>
              <a:rPr lang="en-GB" sz="2400" baseline="30000" dirty="0" smtClean="0">
                <a:solidFill>
                  <a:srgbClr val="0070C0"/>
                </a:solidFill>
              </a:rPr>
              <a:t>o</a:t>
            </a:r>
            <a:r>
              <a:rPr lang="en-GB" sz="2400" dirty="0" smtClean="0">
                <a:solidFill>
                  <a:srgbClr val="0070C0"/>
                </a:solidFill>
              </a:rPr>
              <a:t>C (</a:t>
            </a:r>
            <a:r>
              <a:rPr lang="en-GB" sz="2400" dirty="0" smtClean="0">
                <a:solidFill>
                  <a:srgbClr val="C00000"/>
                </a:solidFill>
              </a:rPr>
              <a:t>high temperature</a:t>
            </a:r>
            <a:r>
              <a:rPr lang="en-GB" sz="2400" dirty="0" smtClean="0">
                <a:solidFill>
                  <a:srgbClr val="0070C0"/>
                </a:solidFill>
              </a:rPr>
              <a:t>): electricity production and direct heating;</a:t>
            </a:r>
          </a:p>
          <a:p>
            <a:pPr marL="574675" indent="-234950"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90 ≤ T ≤ 150</a:t>
            </a:r>
            <a:r>
              <a:rPr lang="en-GB" sz="2400" baseline="30000" dirty="0" smtClean="0">
                <a:solidFill>
                  <a:srgbClr val="0070C0"/>
                </a:solidFill>
              </a:rPr>
              <a:t>o</a:t>
            </a:r>
            <a:r>
              <a:rPr lang="en-GB" sz="2400" dirty="0" smtClean="0">
                <a:solidFill>
                  <a:srgbClr val="0070C0"/>
                </a:solidFill>
              </a:rPr>
              <a:t>C (</a:t>
            </a:r>
            <a:r>
              <a:rPr lang="en-GB" sz="2400" dirty="0" smtClean="0">
                <a:solidFill>
                  <a:srgbClr val="C00000"/>
                </a:solidFill>
              </a:rPr>
              <a:t>medium temperature</a:t>
            </a:r>
            <a:r>
              <a:rPr lang="en-GB" sz="2400" dirty="0" smtClean="0">
                <a:solidFill>
                  <a:srgbClr val="0070C0"/>
                </a:solidFill>
              </a:rPr>
              <a:t>): electricity production and direct heating;</a:t>
            </a:r>
          </a:p>
          <a:p>
            <a:pPr marL="574675" indent="-234950"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30 ≤ T &lt; 90</a:t>
            </a:r>
            <a:r>
              <a:rPr lang="en-GB" sz="2400" baseline="30000" dirty="0" smtClean="0">
                <a:solidFill>
                  <a:srgbClr val="0070C0"/>
                </a:solidFill>
              </a:rPr>
              <a:t>o</a:t>
            </a:r>
            <a:r>
              <a:rPr lang="en-GB" sz="2400" dirty="0" smtClean="0">
                <a:solidFill>
                  <a:srgbClr val="0070C0"/>
                </a:solidFill>
              </a:rPr>
              <a:t>C (</a:t>
            </a:r>
            <a:r>
              <a:rPr lang="en-GB" sz="2400" dirty="0" smtClean="0">
                <a:solidFill>
                  <a:srgbClr val="C00000"/>
                </a:solidFill>
              </a:rPr>
              <a:t>low temperature</a:t>
            </a:r>
            <a:r>
              <a:rPr lang="en-GB" sz="2400" dirty="0" smtClean="0">
                <a:solidFill>
                  <a:srgbClr val="0070C0"/>
                </a:solidFill>
              </a:rPr>
              <a:t>): heat pump for heating and air conditioner;</a:t>
            </a:r>
          </a:p>
          <a:p>
            <a:pPr marL="574675" indent="-234950"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T &lt; 30</a:t>
            </a:r>
            <a:r>
              <a:rPr lang="en-GB" sz="2400" baseline="30000" dirty="0" smtClean="0">
                <a:solidFill>
                  <a:srgbClr val="0070C0"/>
                </a:solidFill>
              </a:rPr>
              <a:t>o</a:t>
            </a:r>
            <a:r>
              <a:rPr lang="en-GB" sz="2400" dirty="0" smtClean="0">
                <a:solidFill>
                  <a:srgbClr val="0070C0"/>
                </a:solidFill>
              </a:rPr>
              <a:t>C (</a:t>
            </a:r>
            <a:r>
              <a:rPr lang="en-GB" sz="2400" dirty="0" smtClean="0">
                <a:solidFill>
                  <a:srgbClr val="C00000"/>
                </a:solidFill>
              </a:rPr>
              <a:t>very low temperature</a:t>
            </a:r>
            <a:r>
              <a:rPr lang="en-GB" sz="2400" dirty="0" smtClean="0">
                <a:solidFill>
                  <a:srgbClr val="0070C0"/>
                </a:solidFill>
              </a:rPr>
              <a:t>): heat pump for heating and air conditioner.</a:t>
            </a:r>
          </a:p>
        </p:txBody>
      </p:sp>
      <p:sp>
        <p:nvSpPr>
          <p:cNvPr id="7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132098" name="Picture 2" descr="http://www.geothermal-resources.com.au/images/fi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91356" y="1124744"/>
            <a:ext cx="3917148" cy="483488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0600" y="2348880"/>
            <a:ext cx="5525616" cy="4176936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30000">
                <a:schemeClr val="bg2">
                  <a:lumMod val="50000"/>
                </a:schemeClr>
              </a:gs>
              <a:gs pos="70000">
                <a:schemeClr val="bg2">
                  <a:lumMod val="25000"/>
                </a:schemeClr>
              </a:gs>
              <a:gs pos="100000">
                <a:srgbClr val="66301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apezoid 2"/>
          <p:cNvSpPr/>
          <p:nvPr/>
        </p:nvSpPr>
        <p:spPr>
          <a:xfrm>
            <a:off x="1187624" y="1556792"/>
            <a:ext cx="1066800" cy="304800"/>
          </a:xfrm>
          <a:prstGeom prst="trapezoid">
            <a:avLst/>
          </a:prstGeom>
          <a:solidFill>
            <a:schemeClr val="accent1">
              <a:alpha val="14000"/>
            </a:schemeClr>
          </a:solidFill>
          <a:ln w="9525">
            <a:solidFill>
              <a:schemeClr val="accent1">
                <a:shade val="50000"/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63824" y="1861592"/>
            <a:ext cx="914400" cy="457200"/>
          </a:xfrm>
          <a:prstGeom prst="rect">
            <a:avLst/>
          </a:prstGeom>
          <a:solidFill>
            <a:schemeClr val="accent1">
              <a:alpha val="15000"/>
            </a:schemeClr>
          </a:solidFill>
          <a:ln w="12700">
            <a:solidFill>
              <a:schemeClr val="accent1">
                <a:shade val="50000"/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62250" y="1112912"/>
            <a:ext cx="209550" cy="1219200"/>
          </a:xfrm>
          <a:prstGeom prst="rect">
            <a:avLst/>
          </a:prstGeom>
          <a:solidFill>
            <a:schemeClr val="accent1">
              <a:alpha val="14000"/>
            </a:schemeClr>
          </a:solidFill>
          <a:ln w="12700">
            <a:solidFill>
              <a:schemeClr val="accent1">
                <a:shade val="50000"/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71800" y="1646312"/>
            <a:ext cx="838200" cy="685800"/>
          </a:xfrm>
          <a:prstGeom prst="rect">
            <a:avLst/>
          </a:prstGeom>
          <a:solidFill>
            <a:schemeClr val="accent1">
              <a:alpha val="14000"/>
            </a:schemeClr>
          </a:solidFill>
          <a:ln w="12700">
            <a:solidFill>
              <a:schemeClr val="accent1">
                <a:shade val="50000"/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Callout 6"/>
          <p:cNvSpPr/>
          <p:nvPr/>
        </p:nvSpPr>
        <p:spPr>
          <a:xfrm>
            <a:off x="2467000" y="731912"/>
            <a:ext cx="609600" cy="304800"/>
          </a:xfrm>
          <a:prstGeom prst="cloudCallou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55576" y="2348880"/>
            <a:ext cx="0" cy="41764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83568" y="2348880"/>
            <a:ext cx="22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3568" y="6525344"/>
            <a:ext cx="22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2400" y="2286744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</a:rPr>
              <a:t>0 km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2400" y="2969567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</a:rPr>
              <a:t>1 km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2400" y="3655367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</a:rPr>
              <a:t>2 km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400" y="4417367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</a:rPr>
              <a:t>3 km</a:t>
            </a:r>
            <a:endParaRPr lang="en-US" sz="1400" b="1" dirty="0">
              <a:solidFill>
                <a:srgbClr val="0070C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416224" y="2318792"/>
            <a:ext cx="0" cy="45720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949624" y="2318792"/>
            <a:ext cx="0" cy="45720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16224" y="2775992"/>
            <a:ext cx="533400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2924944"/>
            <a:ext cx="13681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Borehole heat exchange (0.006-0.2MW)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771800" y="2332112"/>
            <a:ext cx="0" cy="30480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924200" y="2332112"/>
            <a:ext cx="0" cy="30480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076600" y="2332112"/>
            <a:ext cx="0" cy="30480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229000" y="2332112"/>
            <a:ext cx="0" cy="30480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81400" y="2332112"/>
            <a:ext cx="0" cy="30480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33800" y="2332112"/>
            <a:ext cx="0" cy="30480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411760" y="2780928"/>
            <a:ext cx="11521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Heat exchange pile system (2-4MW)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707904" y="3861048"/>
            <a:ext cx="228600" cy="3048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4139952" y="3789040"/>
            <a:ext cx="144016" cy="43204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283968" y="3429000"/>
            <a:ext cx="228600" cy="4572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491880" y="3717032"/>
            <a:ext cx="313184" cy="28803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035424" y="414908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Aquifer system (0.2-6MW)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5058544" y="2348880"/>
            <a:ext cx="17512" cy="325834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580112" y="2348880"/>
            <a:ext cx="0" cy="324036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5004048" y="5805264"/>
            <a:ext cx="228600" cy="3048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436096" y="5661248"/>
            <a:ext cx="0" cy="4572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652120" y="5661248"/>
            <a:ext cx="304800" cy="3810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499992" y="5661248"/>
            <a:ext cx="457200" cy="3048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648200" y="4007024"/>
            <a:ext cx="914400" cy="53340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724400" y="4007024"/>
            <a:ext cx="838200" cy="53340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724400" y="3930824"/>
            <a:ext cx="1143000" cy="38100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572000" y="4464224"/>
            <a:ext cx="1295400" cy="15240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4235624"/>
            <a:ext cx="990600" cy="60960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876800" y="4388024"/>
            <a:ext cx="1143000" cy="68580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572000" y="4083224"/>
            <a:ext cx="990600" cy="106680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449416" y="4911551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C000"/>
                </a:solidFill>
              </a:rPr>
              <a:t>Fractured rock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43808" y="5301208"/>
            <a:ext cx="175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Enhanced geothermal system (10-200MW)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732240" y="2348880"/>
            <a:ext cx="0" cy="41764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588224" y="2348880"/>
            <a:ext cx="22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88224" y="6525344"/>
            <a:ext cx="22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902507" y="2204864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</a:rPr>
              <a:t>10</a:t>
            </a:r>
            <a:r>
              <a:rPr lang="en-US" sz="1400" b="1" baseline="30000" dirty="0" smtClean="0">
                <a:solidFill>
                  <a:srgbClr val="0070C0"/>
                </a:solidFill>
              </a:rPr>
              <a:t>o</a:t>
            </a:r>
            <a:r>
              <a:rPr lang="en-US" sz="1400" b="1" dirty="0" smtClean="0">
                <a:solidFill>
                  <a:srgbClr val="0070C0"/>
                </a:solidFill>
              </a:rPr>
              <a:t>C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902507" y="296388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</a:rPr>
              <a:t>40-60</a:t>
            </a:r>
            <a:r>
              <a:rPr lang="en-US" sz="1400" b="1" baseline="30000" dirty="0" smtClean="0">
                <a:solidFill>
                  <a:srgbClr val="0070C0"/>
                </a:solidFill>
              </a:rPr>
              <a:t>o</a:t>
            </a:r>
            <a:r>
              <a:rPr lang="en-US" sz="1400" b="1" dirty="0" smtClean="0">
                <a:solidFill>
                  <a:srgbClr val="0070C0"/>
                </a:solidFill>
              </a:rPr>
              <a:t>C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04993" y="3652664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</a:rPr>
              <a:t>60-90</a:t>
            </a:r>
            <a:r>
              <a:rPr lang="en-US" sz="1400" b="1" baseline="30000" dirty="0" smtClean="0">
                <a:solidFill>
                  <a:srgbClr val="0070C0"/>
                </a:solidFill>
              </a:rPr>
              <a:t>o</a:t>
            </a:r>
            <a:r>
              <a:rPr lang="en-US" sz="1400" b="1" dirty="0" smtClean="0">
                <a:solidFill>
                  <a:srgbClr val="0070C0"/>
                </a:solidFill>
              </a:rPr>
              <a:t>C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722251" y="4437112"/>
            <a:ext cx="94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</a:rPr>
              <a:t>100-130</a:t>
            </a:r>
            <a:r>
              <a:rPr lang="en-US" sz="1400" b="1" baseline="30000" dirty="0" smtClean="0">
                <a:solidFill>
                  <a:srgbClr val="0070C0"/>
                </a:solidFill>
              </a:rPr>
              <a:t>o</a:t>
            </a:r>
            <a:r>
              <a:rPr lang="en-US" sz="1400" b="1" dirty="0" smtClean="0">
                <a:solidFill>
                  <a:srgbClr val="0070C0"/>
                </a:solidFill>
              </a:rPr>
              <a:t>C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48264" y="5065439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</a:rPr>
              <a:t>&gt;130</a:t>
            </a:r>
            <a:r>
              <a:rPr lang="en-US" sz="1400" b="1" baseline="30000" dirty="0" smtClean="0">
                <a:solidFill>
                  <a:srgbClr val="0070C0"/>
                </a:solidFill>
              </a:rPr>
              <a:t>o</a:t>
            </a:r>
            <a:r>
              <a:rPr lang="en-US" sz="1400" b="1" dirty="0" smtClean="0">
                <a:solidFill>
                  <a:srgbClr val="0070C0"/>
                </a:solidFill>
              </a:rPr>
              <a:t>C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772400" y="249289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70C0"/>
                </a:solidFill>
              </a:rPr>
              <a:t>Heating with heat pumps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57" name="Right Brace 56"/>
          <p:cNvSpPr/>
          <p:nvPr/>
        </p:nvSpPr>
        <p:spPr>
          <a:xfrm>
            <a:off x="7620000" y="2281064"/>
            <a:ext cx="228600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7961312" y="3914472"/>
            <a:ext cx="121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70C0"/>
                </a:solidFill>
              </a:rPr>
              <a:t>Heating without heat pumps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59" name="Right Brace 58"/>
          <p:cNvSpPr/>
          <p:nvPr/>
        </p:nvSpPr>
        <p:spPr>
          <a:xfrm>
            <a:off x="7596336" y="3717032"/>
            <a:ext cx="228600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7956376" y="5445224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70C0"/>
                </a:solidFill>
              </a:rPr>
              <a:t>Power and heat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61" name="Right Brace 60"/>
          <p:cNvSpPr/>
          <p:nvPr/>
        </p:nvSpPr>
        <p:spPr>
          <a:xfrm>
            <a:off x="7668344" y="5157192"/>
            <a:ext cx="72008" cy="13681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Arrow Connector 120"/>
          <p:cNvCxnSpPr/>
          <p:nvPr/>
        </p:nvCxnSpPr>
        <p:spPr>
          <a:xfrm>
            <a:off x="3923928" y="2348880"/>
            <a:ext cx="0" cy="144016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V="1">
            <a:off x="4211960" y="2348880"/>
            <a:ext cx="0" cy="144016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35496" y="36235"/>
            <a:ext cx="3573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 dirty="0" smtClean="0">
                <a:solidFill>
                  <a:schemeClr val="bg1"/>
                </a:solidFill>
              </a:rPr>
              <a:t>Geothermal Sources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131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5591" y="5105995"/>
            <a:ext cx="8826485" cy="1177604"/>
            <a:chOff x="174640" y="4591050"/>
            <a:chExt cx="8826485" cy="996367"/>
          </a:xfrm>
        </p:grpSpPr>
        <p:pic>
          <p:nvPicPr>
            <p:cNvPr id="6" name="Picture 2" descr="cover slide - energy"/>
            <p:cNvPicPr>
              <a:picLocks noChangeAspect="1" noChangeArrowheads="1"/>
            </p:cNvPicPr>
            <p:nvPr/>
          </p:nvPicPr>
          <p:blipFill>
            <a:blip r:embed="rId2" cstate="print"/>
            <a:srcRect t="12454" b="12454"/>
            <a:stretch>
              <a:fillRect/>
            </a:stretch>
          </p:blipFill>
          <p:spPr bwMode="auto">
            <a:xfrm>
              <a:off x="174640" y="4598696"/>
              <a:ext cx="1725293" cy="981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Refinery_Large"/>
            <p:cNvPicPr>
              <a:picLocks noChangeAspect="1" noChangeArrowheads="1"/>
            </p:cNvPicPr>
            <p:nvPr/>
          </p:nvPicPr>
          <p:blipFill>
            <a:blip r:embed="rId3" cstate="print"/>
            <a:srcRect t="18399" r="1666" b="10312"/>
            <a:stretch>
              <a:fillRect/>
            </a:stretch>
          </p:blipFill>
          <p:spPr bwMode="auto">
            <a:xfrm>
              <a:off x="2217197" y="4593933"/>
              <a:ext cx="1733915" cy="990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 descr="coal04"/>
            <p:cNvPicPr>
              <a:picLocks noChangeAspect="1" noChangeArrowheads="1"/>
            </p:cNvPicPr>
            <p:nvPr/>
          </p:nvPicPr>
          <p:blipFill>
            <a:blip r:embed="rId4" cstate="print"/>
            <a:srcRect b="5205"/>
            <a:stretch>
              <a:fillRect/>
            </a:stretch>
          </p:blipFill>
          <p:spPr bwMode="auto">
            <a:xfrm>
              <a:off x="4268376" y="4591050"/>
              <a:ext cx="1353866" cy="996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 descr="Torness nuclear power station, near Dunbar Scotland, UK"/>
            <p:cNvPicPr>
              <a:picLocks noChangeAspect="1" noChangeArrowheads="1"/>
            </p:cNvPicPr>
            <p:nvPr/>
          </p:nvPicPr>
          <p:blipFill>
            <a:blip r:embed="rId5" cstate="print"/>
            <a:srcRect t="18938" b="5244"/>
            <a:stretch>
              <a:fillRect/>
            </a:stretch>
          </p:blipFill>
          <p:spPr bwMode="auto">
            <a:xfrm>
              <a:off x="5939506" y="4591050"/>
              <a:ext cx="1250074" cy="996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9" descr="hydro_3_626_article"/>
            <p:cNvPicPr>
              <a:picLocks noChangeAspect="1" noChangeArrowheads="1"/>
            </p:cNvPicPr>
            <p:nvPr/>
          </p:nvPicPr>
          <p:blipFill>
            <a:blip r:embed="rId6" cstate="print"/>
            <a:srcRect t="2315" r="270" b="9003"/>
            <a:stretch>
              <a:fillRect/>
            </a:stretch>
          </p:blipFill>
          <p:spPr bwMode="auto">
            <a:xfrm>
              <a:off x="7506844" y="4591050"/>
              <a:ext cx="1494281" cy="996367"/>
            </a:xfrm>
            <a:prstGeom prst="rect">
              <a:avLst/>
            </a:prstGeom>
            <a:noFill/>
          </p:spPr>
        </p:pic>
      </p:grpSp>
      <p:sp>
        <p:nvSpPr>
          <p:cNvPr id="11" name="Rectangle 15"/>
          <p:cNvSpPr txBox="1">
            <a:spLocks noChangeArrowheads="1"/>
          </p:cNvSpPr>
          <p:nvPr/>
        </p:nvSpPr>
        <p:spPr>
          <a:xfrm>
            <a:off x="0" y="6358781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585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2748" y="2981621"/>
            <a:ext cx="4457485" cy="1173633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algn="ctr"/>
            <a:r>
              <a:rPr lang="en-GB" sz="3522" b="1" dirty="0">
                <a:solidFill>
                  <a:srgbClr val="C00000"/>
                </a:solidFill>
              </a:rPr>
              <a:t>Energy: </a:t>
            </a:r>
          </a:p>
          <a:p>
            <a:pPr algn="ctr"/>
            <a:r>
              <a:rPr lang="en-GB" sz="3522" b="1" dirty="0">
                <a:solidFill>
                  <a:srgbClr val="C00000"/>
                </a:solidFill>
              </a:rPr>
              <a:t>Production &amp; Demand</a:t>
            </a:r>
            <a:endParaRPr lang="en-GB" sz="3522" b="1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7" y="1026394"/>
            <a:ext cx="1810805" cy="11889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9" y="3484344"/>
            <a:ext cx="2088727" cy="14649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47" y="1014130"/>
            <a:ext cx="2081221" cy="11889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081210"/>
            <a:ext cx="1917921" cy="11889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9" y="1107425"/>
            <a:ext cx="2063706" cy="11981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3630240"/>
            <a:ext cx="1810805" cy="139073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2355725"/>
            <a:ext cx="1794770" cy="12363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9" y="2489884"/>
            <a:ext cx="2072896" cy="8171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446" y="5096957"/>
            <a:ext cx="1932616" cy="117760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5105995"/>
            <a:ext cx="1512168" cy="120743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5" y="5115031"/>
            <a:ext cx="1618253" cy="119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231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496" y="36235"/>
            <a:ext cx="5496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 dirty="0" smtClean="0">
                <a:solidFill>
                  <a:schemeClr val="bg1"/>
                </a:solidFill>
              </a:rPr>
              <a:t>Geothermal Sources: Direct Use</a:t>
            </a:r>
            <a:endParaRPr lang="en-GB" sz="3200" b="1" dirty="0">
              <a:solidFill>
                <a:schemeClr val="bg1"/>
              </a:solidFill>
            </a:endParaRPr>
          </a:p>
        </p:txBody>
      </p:sp>
      <p:pic>
        <p:nvPicPr>
          <p:cNvPr id="140290" name="Picture 2" descr="http://www.bgs.ac.uk/research/images/energy/Figure_01_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98535" y="3645023"/>
            <a:ext cx="4309969" cy="2952329"/>
          </a:xfrm>
          <a:prstGeom prst="rect">
            <a:avLst/>
          </a:prstGeom>
          <a:noFill/>
        </p:spPr>
      </p:pic>
      <p:pic>
        <p:nvPicPr>
          <p:cNvPr id="140292" name="Picture 4" descr="http://www.r-e-a.net/images/technologies/deep-geothermal-diagra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077" y="764704"/>
            <a:ext cx="4518923" cy="403244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679504" y="620688"/>
            <a:ext cx="435699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Ø"/>
            </a:pPr>
            <a:r>
              <a:rPr lang="en-GB" sz="2000" dirty="0" smtClean="0">
                <a:solidFill>
                  <a:srgbClr val="0070C0"/>
                </a:solidFill>
              </a:rPr>
              <a:t>The </a:t>
            </a:r>
            <a:r>
              <a:rPr lang="en-GB" sz="2000" b="1" dirty="0" smtClean="0">
                <a:solidFill>
                  <a:srgbClr val="0070C0"/>
                </a:solidFill>
              </a:rPr>
              <a:t>GS</a:t>
            </a:r>
            <a:r>
              <a:rPr lang="en-GB" sz="2000" dirty="0" smtClean="0">
                <a:solidFill>
                  <a:srgbClr val="0070C0"/>
                </a:solidFill>
              </a:rPr>
              <a:t> can be exploited at high temperature with efficiency of 50-70%:</a:t>
            </a:r>
          </a:p>
          <a:p>
            <a:pPr marL="457200" indent="-117475" algn="just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70C0"/>
                </a:solidFill>
              </a:rPr>
              <a:t>Cold water is injected into the permeable rock;</a:t>
            </a:r>
          </a:p>
          <a:p>
            <a:pPr marL="457200" indent="-117475" algn="just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70C0"/>
                </a:solidFill>
              </a:rPr>
              <a:t>Leading to the fracturing  of the hot rocks and heat transferring to water;</a:t>
            </a:r>
          </a:p>
          <a:p>
            <a:pPr marL="457200" indent="-117475" algn="just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70C0"/>
                </a:solidFill>
              </a:rPr>
              <a:t>Heated water is diffused and recovered in production well;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797152"/>
            <a:ext cx="47880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 algn="just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70C0"/>
                </a:solidFill>
              </a:rPr>
              <a:t>Hot water can be used for: space heating (52%); bathing &amp; balneology (hot spring, medical etc – 30%); agriculture (greenhouse, fish farming, etc – 12%); industry (4%).</a:t>
            </a:r>
          </a:p>
        </p:txBody>
      </p:sp>
      <p:sp>
        <p:nvSpPr>
          <p:cNvPr id="7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309320"/>
            <a:ext cx="4478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Source: Lund </a:t>
            </a:r>
            <a:r>
              <a:rPr lang="en-US" sz="1600" i="1" dirty="0" smtClean="0"/>
              <a:t>et al. </a:t>
            </a:r>
            <a:r>
              <a:rPr lang="en-US" sz="1600" dirty="0" smtClean="0"/>
              <a:t>(2011) </a:t>
            </a:r>
            <a:r>
              <a:rPr lang="en-US" sz="1600" dirty="0" err="1" smtClean="0"/>
              <a:t>Geothermics</a:t>
            </a:r>
            <a:r>
              <a:rPr lang="en-US" sz="1600" dirty="0" smtClean="0"/>
              <a:t> 40:159-180.</a:t>
            </a:r>
            <a:endParaRPr 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6" y="36235"/>
            <a:ext cx="8018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800" dirty="0" smtClean="0">
                <a:solidFill>
                  <a:schemeClr val="bg1"/>
                </a:solidFill>
              </a:rPr>
              <a:t>Geothermal Sources: Indirect Use (Power Generation)</a:t>
            </a: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142338" name="AutoShape 2" descr="data:image/jpeg;base64,/9j/4AAQSkZJRgABAQAAAQABAAD/2wCEAAkGBxQTEhUUEhQWFhUXGRkVFxgVGBgVFxgXFRcYIBYaGBUaHyggGR8lHBgXITIhJSkrLi4xGB8zODMsOSguLisBCgoKDg0OGxAQGy8mICUsNCwsLCwvLCwsLC8vLC8tLCwvLCwtLCwsLCwsLS0sLCwsLCwuLCwsLCwsLCwsNCwsLP/AABEIAMQBAQMBEQACEQEDEQH/xAAcAAEAAQUBAQAAAAAAAAAAAAAAAwIEBQYHAQj/xABLEAACAQIDBAQHDAgGAAcAAAABAgMAEQQSIQUTIjEGB0FRMlJhcZGT0RQWIzNCVHOBkqGxshU0U2JygsHSFyRjorPCNUOUo8PT8f/EABsBAQACAwEBAAAAAAAAAAAAAAADBQECBAYH/8QAPxEAAgECAQYLBgUEAQUAAAAAAAECAxEEEhMhMVGRBQYUQVJTYXGSwdEyM4GhsfAVIjRCghYjcuHCNaKy4vH/2gAMAwEAAhEDEQA/AO40AoDS9qdLZIMY6SBPcykrdVLuzDDGVlzrIckmhtG8YBWxD62oC4xnTIwr8LCM27kltDIZhaMRFQzKnBcSi5YAC3Mgg0BbT9Pt2oklgyxHEHD5sz3CqMQXkbPEqlQICeFm0bUi2oE+zum4meKIQhJpYWkCPKAFlGa0LEKWuVR2zBSBbyigKMP01d92ow6CSWOKZA0+WPJKuIbikMdwQmHOgU6tzsC1AOk/SSeBmaIw7uLC+62WRWdpLMRu45FkAUkDQ5X1I0oCb38RCWONkIL769mUldy8ipddCd5upLW5EAHmKAtMZ08MaXaBc2jZRJIwEbRNIjFlhOpCkaAoD8vnQE20enscTTqIizQmEZQ63beSIktgL2MZkW/f2UBcYbpdvYo3ihBabEPh4Q8mVGCJI6yNIFJVWjjLABWN2UeUASdHulBxUpVYcsaorFyzk3aNGtpHu7cdvjLm1wLG9AWg6ZibBYnEYcKGhJVc5DqwOUxyEIw4WVgbXBGo7KAs5enEsDSRSxxzPHK0ZeHPEjAR4dxlS0mVv8wqcThbjVhewAzR6QuUxZ3IRsMr5jLIFjMgUsgz20Upu2L8hvLcwbAYzZHSrEsoV4onl36wODnwxjMkaul0+GU6FtVkIIyntIACXp8I8P7olhyKXVEGdrsvE0jXeNAcsaM1kL3tYG5FwLjA9NVkxgwohIJlmjz5wRliQlJLW5OVlUD/AEm8lAY737SoGmk3RjK4lo4VSUSA4UvwtPdkLkRtdcqlb6Zu0DJHpa4NmgAKrHJL8I6lVnmeKLdrJErSHNGxIIWwtbMSBQEJ6bsiM02HsR7qAETvNdsHKsb5iIhkBYmzHQAC9r2AEWK6dsiM5w4y754FJabXdDEF3a2HOlsOfAz+FqQBegKoen675YpIGjJIzFnU5I/c+8Z2ygjRrx2B5i97UBkuj3StMUYgqZS6TOwzK2QwPEuU20JImVrigMRN0txKYnE3iV8Nh5JEfLGysqphklDmdpMjEu4TIFBAIa9gaAnx3TncEpNBaRWKsI5M68KxSSFWKKTlhkMhFgfg2HcSBTF06ZhM64e6RKhBzyHOZI4XS2WEqLrMumYtobKdLgNodK5jh8LJAio087wnNHJiLCNJjmSNTG7XMQ8LKQCbgWtQGQwnSVlwssuJi3ckEaNJGGGsjxK+RSdAczBRc8+2gLODp2jtEixcUyxFCXGTeyO6PEXUHiQxsdL3CtbwaAz3R/aL4iESPGsZLMAquZNEYqSSUXtB0tyt5gBkqAUAoC0OzITLvjFHvbZd5kXPa1rZ7XtagPI9lQKuVYYwtmFgigWe2cWtyNhfvsKAjGxMPxfARcRLN8GupIYEnTUkO4/mPfQE6bPiHKNBxZ9FA47Wzee2l6Aok2VAy5WhiK2VbFFIypfILEclzNYdmY99AMTsuGRleSKN3TwWZFZlsbjKSNNaArGz4tfg01YOeEasrZlY95DcQPfrQEcGyIEBCQxKDcnKii+YWN7DtBt5qA9Gy4bKu6jyrcqMi2UkgmwtpqAfOKA9k2XC0e7MUZj0OQopW45cNrdg9FASx4RFBCooDcwFABsoUXA58IA8wAoCN9nREMpiQhlWNgVUhkS+VSLaqLmw7LmgKI9kwKuRYYglmXKEULle2cWtazWFx22FAXC4dBmsq8XhaDi0A4u/QAa9goCDC7LhiULHDGihs4VEVQG8YADn5aA8w+yIEJKQxKTe5VFBObnqB20BVDsyFCGSKNSLAFUUEWz2sQP9R/tt3mgI22NhyzuYIi0gKuxjXM6nmGNrkHy0B6mxsOMloIhuySlkXgJNyV00110oCU4CI3BjSxzg8I1EpvJ9o6nvPOgI4dkwKxZYY1YksWCKCWOa5uBz4m1/ePfQHg2NhwAu4isBYDItgALAWtytpQFU2yoHcO8MbODmDFFLBuHUEi9+FfsjuoCZcMgzWVRnN30HESACW7zYAa9gFAQRbJgVQqwxhRmsAigDOLNYW0uDY99AefofD5s24izWAzZFvZQABe3IBVH1CgJlwUYsQiXDGQcI0dr5mHcxubnnqaAjl2VAz7xoYzJoc5RS11IK8Vr6EAjusKArGz4gb7tLlg98ovmBJDXtzuzG/wC8e+gJoYlUWUBRroBYam50HlJoCugFAKAUAoBQCgFAKAUAoBQCgFAKAUAoBQCgFAKAUAoBQCgFAKAUAoBQCgFAKAUAoBQCgFAKAUAoBQCgFAKAUAoBQCgFAKAUAoBQCgFAKAinnC89SeQGpPmH9eVAWZxMi8UigDkBmGUeVj2nTzfjQEsLu5vbIv8Aub0jhH3nydoF5QCgFAKAUAoBQCgFAKAUAoDnvWb0nxODkiEDhQyMzAqrXIPlFceKrTptKPOeh4C4NoYyNR1r/ltaztt9DRcZ1mbRRSVcMdNMia3I7hUNPE1JSs5JLuLTG8CYShScqdOUpaNGVru7c1yuDrK2gRdpAp7ikZ/AVrPFVIuyd/gTYfgHBVIZU4Si9jkn9CT/ABHx/wC2X7CeytOWVftE/wDTnB/b4h/iPj/2y/YT2U5ZV+0P6c4P7fEP8R8f+2X7CeynLKv2h/TnB/b4j0dY2P8A2y+rT2Vnldb7Q/pzg/t8RnOinT3GNIN9E+IiOhMUfEnlGUWbyg//ALvTxrTtMreEuAcLTp5VGooyXNKSs/RnTBjwRwo5/lKfntXTPG0Y/u3HkcllJxEh5BV85Ln0C341yz4Tj+2O8yoFMbvvFBckENcWAGlvJf763wmKnWm1LVYSjYusXikiUvK6og5s5CqLmwux0GpFWJoY/wB9GC+d4b10f91Yyka5Udo99GC+d4b10f8AdTKQyo7R76MF87w3ro/7qZSGVHaTYPbeGlbJFiIZHsTlSRHaw5mwN7aj00ujKknqMhWTJbPOSSsepGhY+Cv9x8g+sigKeGPvZ28xdrfcAPqAoCKeEkozm5ziyjwV5/aPlP1AUBkKAUAoBQCgFAKAUAoBQCgFAKA5J11/GwfRv+aq7G+1E9jxW9iv8P8AkbD1QqPcTaD45/ypU+D90VvGVLl77kbxux3D0V1Hn7Ibsdw9FBZDdjuHooLIs8YDmVQcoIYmwW+hW3MHxjXDjq86UVkG8YplnjBFGuaW5XtzZnH2dQPRVXn69R2yn9DfJiuYmbERomYkKgF9eEAW7jy81QWk3Y20EizKTYEeTy6X079O6sWYuVKwIuDcd41rDVjJG8qrIhYgCzakgdg76seDfePu80aTMB1m4pG2bMFdSbxaBgT8dHVrX93LuOPE+6l3HFp8O6Wzqy31GZStx5L86pHFrWjzrg1rRFesWMWPR2+Tn5PPSwsbX1XylccCq5iI30B11K8q7MD7b7iw4N94+7zOzhXfwxkXxQbsfOw5DyDU941FWpdFnioIyUSKOPRrE5BkXhbSw8I+Qd2pFAZDB4NIwcoFzzNgCT5bAD6hoKAklizW8hB9FASUAoDy9AL0AoD2gFAKAUAoBQCgFAcm66PjsP8ARt+YVW4/XE9pxS1Vf4+ZsHU/+ot9M/5UqfB+6RVcZf1z7kbzXWUAoBQFhjWtIpN7ZWF7EgElOZHLlVfj6U5xWSrm8HYhxESzRsma4bQlSO+qb80HpRJrMbjejccrMzsxzZ7CyWUyKysRdefETrepI13FWSMWIZ+iMLg5mfXNcjKpGeSN2y2Xh1jA07Ca25TJDJMvs3BCGMIpJF2NzzuzEnl5TUM55TuZSsSMpMiWNtG7L+LXfwb7x9xpMwXWSrrs+Y5gbGI2yjsmjq1rO1N9xy4h2pSfYcrTpAFJIhHFnJJIJzSMpOpXweG1jc2Nr1VKt2FIsRbmKh0lOt4lNzfmNQJGcKbqbgZrDla31Uz/AGDlPYep0mIQKY78iSX1JzKSeWmov5Cb9lqZ/RaxnlOi1jN9AtrNJj0bITlhdQqm5JLC7Em2puLnyXrpwk8qb7vM68DUy6j7vNHWsrSc7ovd8pvOR4I82vmqxLUrmjtuwosA3IDQDK3ooC4oDASdI1G0kwV9TA0pNvl5lyJflfIHa3Owv5wLbZnTGGRMdIWtHhJGBJ0vGkanOO8M4lAPbl0oC92ftB8XgI5YSEeaJWBPKNnUZuXMqSdO9baUBjJ9lYsLu9+oUqYls1mfiXKRnDEusIlNiSCwBa4vQFzJs3ESQQASKrBCshjkcqQAGjZWOrccaA35hn8xAoOzsbdQJAFG7ZgGOriWJ5Nct8ukot2ggdvCBkNhYbEqScTJm4VAAtbNds5Nh/DbXl2CgMxQCgFAKAUAoBQHJuuj47D/AEbfmFVuP1xPacUtVX+PmbB1P/qLfTP+VKnwfukVXGX9e+5G811lAKAUAoCGXDI2rKCe+2vp51hxUtDQIjgfFdh5Ccw/3XP31yzwNGXNbuNlJlBhkHiN5rofRqD6RXJPgzoy3m2WULOCgfkCA2vYCL61WODysnnN7iCVWkUqQRlfkb9qVY8HJqpJPZ5mk9Rb9LsFHPhXimd0VyovGud7q4YBUAYseHkAdL1bSipJpkM4qcXF85pK9W+Cy5vdsoFgxzGFSA3glgyArfy1zcipdpx/h9Ht3gdW2CLFPdsmYEAi8PNs1l8Dnwtpz0pyKl2j8Po9u89HVpgzYjGyWOYjig1CeFbh7O3upyKl2j8Po9u8zXRPoTh8LPvocQ8rBCuUmMgCSxBORQdQNKkpYeFN3iTUcLTpO8TdKnOgUBFisSkSM8jBEUXZmNgAOZJ7KzGLk1GKu2DAe+/Z+fN7tw3K3xqc78+fdXV+H4vqpeF+hrlx2lA6WbO474zCkMbgbxOxVA7e8Xp+H4vqpeF+gy47S82J0gwcuWKHEQySZb5Y3VibDiNhWlTC16SyqkJJbWmvqZUk9Rf7UwW9jyhyjAhlcAEqwPMX8lx5ia5zJg8T0VYyApKFTllynhURsqZbMLspIsTy560BfbP2Fu5hK0mawcBbEC7leNuI3ewILaXB5DtAzVAKAUAoBQCgFAKA5N10fHYf6NvzCq3H64ntOKWqr/HzNg6n/wBRb6Z/ypU+D90iq4y/r33I3musoBQCgFAKAUAoDW4Q+TwltuotMp72/e++qCNs+v8ALzJeY2HdLfNYZrWvbW3dfuq/IjH9IF+DUi4cSRhGBClWdwmYEqw5OdCpuCRQGPXYLZsxAY/vTE6kLma+6uSciczYZdAKAt16K6qbA5LKoMtwEDZsnxOoza3PF5aAqm6L5rcIAAtwykXsiqtzurmwUG3K/MGgLzZGHOGcRZFtLnkLB7nMixqSVCKNRY6dv3AZ2gOe9Push9m4gQnCiRWQSK+9KXuSCLZDyI7+0VecFcC8vpuaqWs7WtfzRFOpku1jSukHXA2Kw02H9xhN6hTNvi1s3bl3Yv5r1dYfixKhWhVdW+S0/Z2adpG611axzrF7Kmj8NCNCdLNYKQGzWvlIJFwbWuL16eniaVT2ZffmQNNFK7OlIvu2te3LUnh5LzOjKfrrblFK9sr7+0xZmX6G7ebZ2JXEmEyDK6AEmMG+hs2U8u61cHCmCWPo5mM7O6e35XRvCWS7nQP8dG+Yj15/+uvP/wBIy67/ALf/AGJc/wBh1rYmMabDxSum7aRFcpfNlzC9r2F+fdXk6sFCcop3SbV9vaTp3Re1GZFAKAUAoBQCgFAWe1toLh4XmcEqgubFR225sQBz5kgUByfrTx6znCyroGje3Ej8nt4SMVPLsJqtx+uJ7Tilqq/x8za+p/8AUW+mf8kdT4P3SKvjN+ufcjea6zz4oBQCgFAKAUBr8IOQaEhoo1upUEEZr+EfKK85KWTUclrUm/mTcxc+6JP9T0w10fiFXatzNchEWILOAG3lgyvzh5owZfvAp+IVdq3MZKJfdEn+p6Yacvq7VuGSifZ+ILEksSpRXGYKCM2bxQOy1d2Drzq5WVzGslY+fZutLaeZrYjS5t8HFyvp8mvptPgDAuKvB3snr/2cTqyLNutHaZkBM+qhgDu4+TWv8nyCuCPBmFeLdB0JWXPfQ9CfPbVz2ub5byb3Ln/FPanzj/24v7atv6bwHRe9keekYPpF0mxONKHFSZygIU5VWwa1/BAvyFd+B4NoYPKzKavr031GspuWsxMTlSCDYggg+Ucq7ZJSVmam3QYqVo95CkGacyFgplDbxVO8dy/AFAl8EnLdhzqmnSpxnkVHK0ba8m1r6Erabtx12voN9OtE8mN2g1wMPlzLKt9QRvuJzmZtNWuL8r2qONLBx0ud7NPw6FoS7PMz+YxvSnarvGkUsRSUtvXudOINlAS/Do19bHle/OurAYeMZucJXjqXnp59RrJvUzH9Ftle6sZBB2SSKrfwXu5+pQxqfhPE8nwtSpzpaO96F8xCN5JH1mosLDkK+UHce0AoBQCgFAKAUAoDD9Lj/k5tQNBq2804l8EREOW8ULqWsBQHHOsrFMmGwrMcziOUeE7674gXLktcdoJNrEVxYiCnUin2npeBMVLDYXEVIe1+W3PpdzfupiXNgCw7ZWP+yOpMLHJhbtZy8P1VVxSqLnjFm+10lIKAUAoBQCgIsS5VGI5hSRoTqBpoup8w1oDUY9ruq3OGSTmLqojUkZLkObgqMxF9DewsLGtciOwFxFtgsxVcEvhKLscos0gTW0ZsQTcjsAv3XZEdgL3EBXw0MhiCF3wzFSBdc8sZKnQcrkHSmRHYC9xmGVTGQigBuYABuVIX6vaK48dG1FuPxNo6zB7SgnfAzphWyYgxIUY+Ll8FT8k6OAewtft06eBp0FOLqK6UvzGKl7aD5/6EYaOTH4aOZM8byqrLyvc2F/Je1x2i4r6pwrOcMHUqUnb8qs/r8jhh7STPpf3r4L5ph/Ux/wBtfNuU1unLe/U7MlbDz3sYL5ph/Ux/21nlVfpy3v1GSjSut/ovhxs55YII43idHvHGqEqTlYEqNRx3/lq54BxtSONjGcm1K60t7NGvtRHVisk+flBzEnl2V7DD0sTLGSq1WnC1o27+dbdGvdbUc7aybIv8LtOWMAK2gzWBVWX4QKHurAg3yrz7hXfPD05tuS2bea9tXezS7Lxek+KFvhibd4U3587ji5nn5O4VD+H4bofUzlMxuLxTSMXkNybAnQaKABy8gFTf2sPTu9EV8tJjS2dI6hdl7zGyTkAiCOw8jzEgH7KyD668zxqxNqMKS/c7/Bf7fyJqC03O+V4Y6hQCgFAKAUAoBQCgNb6fSN7mCKkjb1xGRGiPcZHbK6yI65XKCO5HORdaA5f06TLBg1y5bRSi1lA0lIuoREXIea2RdCNKrsb7UT2HFb3df4fSRvXU9+pP9M/5I6mwXuviV/Gb9c/8Ub1XWefFAKAUAoBQCgFqAUBjtufFp9NB/wA8dARdJMOZoWgV2R5FYB0JVksNHDDUEMVrlxdVU6ek2irmt9EM2B2ZvMbI5McV5XkYu2cliYwSTfLmWOw7RapcBSlVqWpr2mrJc5iTstJxDq4RpNq4VVHKVX+pOJvuFe/4S4Q/tV8PJaFBJO2t6n9VuZywjpTPqmvCnSYTbezZ5XDROq5FIVWvZjJcPmtpYLltcNrflQEe1NiPNgpoJHZmkjlXnpd82TkAbLw6ctO2paFTN1Yz2NPczDV0fKt6+vxaaTRwCtjAoDxhcW76hxFJVqUqb1NNbzKdnc+geo7Z64fZ4Z7q07tIC2l1HAoB/lJt+9XzHhWMadfMRbagslN7383qR209KudDmxSKQrMASGIBOpCC7EDtsCKrTclBoD2gFAKAUAoBQCgPDQHDOsPpEmMmTIjLugyHPbU5uyxPdVRi6qm0lzH0Li7wfUw1OU5tWmotW+OveZ7qq6SpHlwZRi8sjuGFsoG7B17fkH01Pg6ysqfOVnGXg6q5yxd1kpJW59dtnbtOrVYHkBQCgFAKAUAoBQCgMdtz4tPpoP8AnjoCbHr4Ddoa3nDaEfgfqFcePinRbfMbR1mPx+GV4sTE4vG8RLKeXEGDebkD5xftrXgmtNanpi1b77xUSPlrZuPkglSaJisiEMpHYR/Tst5a+z4ihGtCVOpG8ZLs8yuTtpRuh64NpX8OL1a+2qCXF3CKcY2lpvzrsJc7Kxc7O62doPKivJGqswUkRrcAm19e6tqvFzCRpylFSulfS15IKtI2YdL8ezIiYiPM1w14kIVo2VJb6g23jaHxQedVn4XhYpylGVl267ptc3RWnt2G2ckc/wAf0ZBBnMwCuDKbJyvEZCAAbA3BsvcVN69FQxzglRUXdaNfbk7N72p6CJx5zU6uiMUBJhoGd1RBdnYKo7yxsB6TUdaqqVOU3qSuZSu7H1vsvAJBBFALZY0WMX7Qqga+ivkNSo6k3N627nelZWLbamxEnfMXdSFyLlNgoObPw8jmDWN+4WtWhkvtn4RYkCLyBJ5AXLEkk27bmgLmgFAKAUAoBQCgFAfNG0fjZP42/MaoKntvvPreA/S0/wDGP0RnOrn/AMSw3nf/AIpKmwfvV98xW8Y/+nz74/8AkjvdXJ82FAKAUAoBQCgFAKAx+3FJjBVWYrJExCi5skqFrDtsATQEM+0M+Vd1Kt2XVkso17TeuXG+4l985mOsjTGgNcxu4eNTZFz2BLaN6fuNcvBqsp968zaZBucN8wP/AKZPZVxnqnSe9kdkRx7NgknjIwYVVWTMXhRRc5MvZqef30ztTpPeLIyv6Ew3zeH1SeymeqdJ7xZD9CYb5vD6pPZWM7PpPeLI5Z1u9BppsRDJgsNmG7KOIwqgFWJBI01IY/Zr1HF/hWjh6c4YidtN1e779SexENWm29BoX+HW0/mknpT+6vRfj/B/WfKXoQ5qWw8bq62n2YR/9h/7VDX4ewcoNU6yT2uMn8rIyqUr6UUw9XW1Bzwsl796f3Vx4LhihCm44iupNvXky1eFW7jaVNt6EdR6q+j+IwsEoxMRR2kuA8ZlJUKLG6mw1vXj+NdWOMxFN4b80VHm/LpvsZ0UFkp3N2w1s66JoVIKpkNmDcwST2V5nCJxrpPtJpaizOzsYsjOr3A3mVTIbEIrnDCxBCktK2ZtdIkvfsuyMohh2iNS/NtbiI8IYhAVBAHDq+U3uVy9tAbJgEcRoJGLPlGYm2rW18EAc+4UBPQCgFAKAUAoD5p2mhEslwRxtz0+Uaoaqam77T6xwdUhLDU1Fp2ir9mgznVwh/SOHNjYF7ns+Kk7amwaedT+9RXcY6keQzhdX0aOf2kd6FXB84FAKAUAoBQCgFAKAUBa7RPCP4l/GuXG+4l985mOs17a2KkhwskkcbNLHCcqq1w7IvCMqNmNz3a61U4epKM7RlZN/eskaHRfaU+Iiz4nDyYV/FaYPfyixuPMwBqWriasHaM7/D/QSXOjM2Hjt9tvbUXLa/S+S9DOSil7AaMx8gkP9TRYyv0vkvQZKI1cnkJPWD+6s8sr9L5L0MZKI0xFwDaQBgCLyAaH+as8rr9L5L0GSjD9Kdr4mGONsJA2IcyBWQzZeAq5JzhrLqF1OmtS0cTUk2pzt8F6GGkZjATl41aXNE5Gqb7PlP8AEDY1FPF1k7KV/gvQyoouLr+0PrD7a15ZiNvyXoZyULr+0PrD7actxG35L0MZKI41UOtmBF1AF7nhDe2pMFJyrpvtMS1GYq8IxQCgFAKAUAoBQCgOS9c/x+H+jb81VuP1xPacUtVX+PmZnqZH+Vm+m/8AjSpcD7v4lfxp/Wr/AAX1Z0Gu082KAUAoBQCgFAKAUAoDHbQxuVggRW4d4+dggCBgLi4sx1vbQacxcUBjzt/C5c2QhbZid3oFyowY+QiWO3bxagWNgKYdvwEspiYOGKZcik5s+VRpoCdD3WPOgKzt/C2vl0sh1QAlXQuGCnUgKDfTsIF6Am2XtSCdsix5Wy5iGQaaKbZhpezofr8hsBd4iJRIlgBo3IAeLVfwl7pd/qbw1kGxkBAuAfgouf8APTg/2Zd4kZPdL4o9AqwNBul8UegUA3S+KPQKAbpfFHoFABGByA9FAV0AoBQCgFAKAUAoBQHJOuj4+D6NvzVW4/XE9pxS1Vfh5mc6mh/lJfpj/wAaVNgfd/EruNH61f4r6s3+uw84KAUAoBQCgFAKAUAoCDEYOOQqXRHKHMpZQxU96kjQ6DUd1AUR7OiAsIowNTYIoFza+lvIPQO6gKYtlwKQVhiUjlZFFuLNpYacWvn1oA2yYDzhiPLnGvyRZezsXQeSgJIcDGjZkjRWIsSqqDbuuBfnQFh0hwhlQxB2jLxyIHQlWQsoAZWGoINj9VcOOlkwi30vU2iY7q+2dLh8LFFOzvMIozIZGLsHZpCVzXNwt8otpw1vhJxnlOOq/kJG0V1mooBQCgFAKAUAoBQFLuALkgDy6UBCuOjPJ19IoCYOO8UBVegFAcl66Pj4Po2/NVbj9cT2nFL2avw8zOdTf6nL9Mf+OOpsD7v4lbxo/XfxX1Zv1dh50UAoBQCgFAKAUAoBQCgFAKAUAoCyxnhx+Z/+tV3CXul3+TN4az3C/GP/AAp+MlY4M92+/wAhPWXlWRoKAUAoBQCgFAKAUBgOkvhJ5j/SgMNQC1AeqxHIkeY2oCT3S/jt9o+2gND6x3JkhuSeBuZv8qq3H64ntOKWqr/HzM91dY148LwG13YnQG50F/QB6K6MH7pFRxjb/EJdy+hs/wCl5vH+5fZXUURQ205T8s/VYfgKAgkmZvCYnzkmgKRIw5E+k0BWMU45O32jQEg2hKP/ADG9N/xoCQbVm8f7l9lAe/pebx/uX2UBUu2ZfGB84H9KAql23KeWVfMPbegLdtoyn5bfh+FAeDaEv7RvTQFQ2nL45+72UBWNrzeN9y+ygK121KO1T5x7KAnwm0WllUMALKx0v+7Vdwl7pd/kzeGs9xm0WilIUA3RDrfxpO6nBnun3+SE9ZEduydyeg+2rE0PP05L+76D7aAfpyX930H20BUNvSdqr94/rQFzhNtM7Bd2Lk9h9PZQGaoBQCgFAYDpL4SeY/iKAw1AKAUAoDRusT4yL+A/mqtx+uJ7Tilqq/x8zMdBf1X+Zq6cH7lfEp+Mf/UJ9y+hsNdJRigFAKAUAoBQCgFAKAUAoBQCgFAT4ByHJHMRyEecZar+Efdx7/U3hrJds/HH+BPxescG+6ff5IT1lnViaCgFAKAkwzsGUp4V9POaA3NL2F+fb56A9oBQCgNf6SeEnmP40Bh7UAtQC1ALUBoHWfPuzG5GgQn/AHVwYuGXOMe89VxexKw2Hr1mrpZPmZzoA4bCBgbgsxB9FT4WLjTs+36lbw9VhVxrnB3TUbbjY66CnuKC4tQC1ALUAtQXFqC4tQXFqAWoLi1BcWoBagFqAUBNg/Cb6KT/AK1wcI+7j3+pvDWTbY+OP8K/9qxwb7p9/kjE9ZZ1YGooBQCgANAbjgixRS/hW1/p91AT0AoBQHOOs2INPFmdkVYZHOVit7OoFyFbv7jXFir3Wm2vyPScAxWTP8ik24pXSevK2tbNqNLXYzufg8QSDbKTnHCxbKWPybhe7UkCuS03qk/mehdXDwX9yhG616I69F7aNOl7tJ4diSknLK+UKCbhs193GxXL43wmi31tRqp0n8zKq4RLTSje+yNtcle+zRpfaSS7CksCJn5G+bMNcoOo5qo1BY8jYWFZcZ9J/M1jXwt3ejH4KO35vYl33MTtON4mC70todQWGquynQnvQ/VaopynF+0zuw1HDVo5WZivhHnSezYzEYzEgsEkOYtoFOvK5PPs0rMc5JZd9XOYqrCUqioOKvP9qS02u7vsRLC5XQEgX0toOQ7K1c3bWTQw9NNqUE+2y2L79CTfN4x9JrTLltJuSUOhHchvm8Y+k0zkto5JQ6EdyJIN47BVLFibAAmsqc3oTZpUw+GhFylCNl2L0JZYJV55jyN1bOvFovEpI1OnOtsqptZHGGDl+yPxik9GvQ0mVNhMQFLFZAo5khtNWBv5ip81qXqWvp+ZhLAuWSlC/cuz1RSIZ7kZZbjQizaG17H6taZVTa/mZzeCtfJhuiBDNrpILXvfMLZVLEXPblBNu6mVU2v5jN4Low3LndvroJPcc+UMMxBtYK2ZuK+W6A5hex5is3qbWaWwOU4uMdF9cUlo16WraCHLNztJaxa/F4K8z5h31rlVNr+ZJmcHqyYbNUT3dzXtaW/O1mvYi408wJrOVU2v5mMzgrXyYW7olM29W2YuL3sbmxtzseR51hzmudm0MPhJ+zCO5ehF7ofxm9JrGdnte8k5Fh+rj4V6D3Q/jN6TTOT2sciw/Vx8K9B7obxm9JpnJ7XvM8jw/Vx3L0Or9V6JLgznRWZZWW7KGPgqeZ89aVK09CUnvPDcYqEKeLWSkk4p6FbnZsU8UeYLCqBmDqSoXhHJrkeUEZe0jyEjTKk1ebZQlM4j3jHEWUhU4ixRDxMLg3sDy0Ovn0NbQqVIxtTbDSNb6ynXD4dN1mR3e2ZXYEBQSe3zVvDE1X+5l7xfwNLEYiWcSaS1PtNJwXuqWLeLiXHEy2Z3HgKG0IvckE87cuetdMalWSupHoq2E4PpVc26K1J6O12+9ZPiMJjEvfFGw/1JCwuwC3Vbm5uOV6y5Vl+4ihS4Nna1D5aNV3pbWoqkwWLvZcUx1cXLyC+7kyMba2AJXn36XrLlW5pfdzEafBtrugubZzxylz9/+jE4zaGJjcoZ5CRbUSPYggEEXseRFRSr1U7ZR30uDMBUgpqkt3wOr9VmKxEmFLYhi65yImY3YqBZte0ZgbX159lqscLKcoXkeL4epYali8igrWWlc1//AJY3SukpRQCgOTddHxuH/gf8wqux/wC34+R7Pijqrfx/5Gg7PVDIokNla6km4C5gQGNuxSQfqrgha+k9ZiHNU24a1p77c3xWgzMmHwbm6uUGUuLHUHRcpz31GUtbmd4NdKlcabehlbGpjYKzV9NvO+jbdLYrajG7bSISkQWyWFrEkek61HUyb/lO7BOq6SdXWY8mtUjolJrUiH3OpfOQMwFgfPf01JnGoZK1HGsJTliM/JfnS1/L4/H5Ew7fP/QVG9SOuGt9/kj2sEgoCXCYgxuHW1x36ggixBHcQSPrrKdndEVWkqsHCXOZWPpLKoAVUAFsvhm2Xylrnu1J8lqkz0lqOF8F0pO8m9OvV6WXw+JQOkMoy5Qi5bBbBjoiMqjU62Dt/WmekbfhtJ3ym3fXq52m3q57IqbpJNcEBRY3A4rc1Pa3eg9JpnpGFwZRSs7/AC7eztKffDLkK5U4lyE2OYjIF537hTPStYz+G0stSu9Dvbm132DD9IplAXhKgBQpvYAKV0sdCQTe3koq0krCpwZRnJy0pt3vo23+VtBW/SaYgiya3ueLNc8jmzX01sOWp0rOeZquCqKd7v5W3W5+fnKB0hl7Qp1ZrWYavIJNbHscXHnPfWM9L73mz4Npcza1Lm5lk7Oda/gWW0doPMwZ7XAsLaDVmb8WNaSm5azpw+GhQTUOf0S8i1rU6BQCgOp9ViOcFPuyFYyMFLC4Vt2liR22uNPJUcmlJX1HheNH6mH+PmzN9EuiyYAZFlllaRmkdpCDdyOJlUaLft+81vWrurptY8ylYk6WdGItoI0MzSKLIwMbFSGBexI8FgO4j0VijWlS/Mg1c1brQiZMLhEkfO6kgvbLnKqBmy3Nif61hNOTaVj1fFVf3ancvqc6jnZbWJ0N7dl/NyqROx7CdOMr3RtE8ULEWxDBmci+85CY7y9r9q8B7Mx1rpai+f7en/RSQlWitNNWSTtbo/l+v5l2ajHbbCxpGI5mdiXz8ZPgEZLi/ZdvvqOpZJWZ14LKqSk5wSStbRtWnyMKzX56+eoSzSSVkdO6msROd8hN8OoBF+yVjyXyFbk/V3mrPAuTi1zHh+NVOhGrCUfbevtWpN9v3sOoV3nkxQCgLHH7HgnIM0MchGgLqGsD3XrWUIy1ompYirSvm5uN9ja+ha+9XBfNIPVp7K1zUOitxLy/FdbLxP1HvVwXzSD1aeymah0VuHL8V1svE/Ue9XBfNIPVp7KZqHRW4cvxXWy8T9R71cF80g9WnspmodFbhy/FdbLxP1PPepgvmkHq09lM1DorcOX4rrZeJ+oHRTBfNIPVp7KZqHRW4cvxXWy8T9T33q4L5pB6tPZTNQ6K3Dl+K62XifqPergvmkHq09lM1DorcOX4rrZeJ+o96uC+aQerT2UzUOitw5fiutl4n6j3q4L5pB6tPZTNQ6K3Dl+K62XifqPergvmkHq09lM1DorcOX4rrZeJ+o96uC+aQerT2UzUOitw5fiutl4n6j3q4L5pB6tPZTNQ6K3Dl+K62XifqPergvmkHq09lM1DorcOX4rrZeJ+o96uC+aQerT2UzUOitw5fiutl4n6j3q4L5pB6tPZTNQ6K3Dl+K62Xifqa90siwWC3X+QgkEhcEhEUqQvwdhl4s0jRp5M96ZqHRW4cvxXWy8T9SxwO1Nmukd8BHvJI0cKqRFS7JAzoHJHg+6IuJgoN9L0zVPorcOX4rrZeJ+pDDtLBHds2zoBGyB3bKhy5txoFC3Y/DfcO/RmqfRW4cvxXWy8T9S7w+M2dJNBFHs9M0rBWzxRpuwy4kr35iThX8G4tzI5FmodFbhy/FdbLxP1LnZW28Om8RcEYyJHULFugrWlljQk5lAZhBIddAFte5Fzo0+ityIKlapUeVOTb7W39S+wXSHCyyIqQyWcgLIQoXiz2Ns+cXKEeD3VjM0+ityNLssj0rgWRhJCALyrGELtK5gxIgIIyhFu7A2z3AYEjWmZp9FbkLsuH2lgZzZ8PmspZDLGGBtuw4A1ZLGRAcwF73FwL1nM0+itxLTxFWlfNyavsbX0MPgdp7Obd7zZ6KZBEQBCpsJFjLMbgcKtKguOdybaGmah0VuJeX4rrZeJ+pebNl2fMWybPTKsckhJjhN93l4VCk5syuCCNNaZqn0VuHL8V1svE/Ut4MXs8bsTYPDFpbFRhguICoRBrIcq5eLERi1jowblezNQ6K3Dl+K62XifqeHaWzdD+jhYrf4qHNmYwbtcob5QnQ3vp22NM1DorcOX4rrZeJ+ptPRdsOyu2Fg3KZgCQix5yBfwQb6XtxAdtbRio6kQ1a1Sq71JOXe2/qZytiIUAoBQCgFAKAUAoBQCgFAKAUAoBQCgFAKAUBHLErWzKDblcA21HsHooCE4CLX4KPUKp4F1VPBB01A7B2UBWuFjHJE0/dHZa34D0CgKY8BEpUrGgKAhbKoygnULYafVQHr4ONgVaNCG8IFQQdSdRbXUk+c0BUMOl75Vve97C99fafTQEb4CIliYkJcWclVJcDkGNuIeegJI8MgJIRQWADEKASF0AJ7QBQFJwcel404SCvCNCospGmlhpQCDBRpYpGikXAyqBYG17WGl7D0CgPPcMWnwaaEsOFdGPNhpoTc60B5JgImFmijItaxRTobAjlysq/ZHdQE8aAcgB26C1AV0AoBQ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340" name="AutoShape 4" descr="data:image/jpeg;base64,/9j/4AAQSkZJRgABAQAAAQABAAD/2wCEAAkGBxQTEhUUEhQWFhUXGRkVFxgVGBgVFxgXFRcYIBYaGBUaHyggGR8lHBgXITIhJSkrLi4xGB8zODMsOSguLisBCgoKDg0OGxAQGy8mICUsNCwsLCwvLCwsLC8vLC8tLCwvLCwtLCwsLCwsLS0sLCwsLCwuLCwsLCwsLCwsNCwsLP/AABEIAMQBAQMBEQACEQEDEQH/xAAcAAEAAQUBAQAAAAAAAAAAAAAAAwIEBQYHAQj/xABLEAACAQIDBAQHDAgGAAcAAAABAgMAEQQSIQUTIjEGB0FRMlJhcZGT0RQWIzNCVHOBkqGxshU0U2JygsHSFyRjorPCNUOUo8PT8f/EABsBAQACAwEBAAAAAAAAAAAAAAADBQECBAYH/8QAPxEAAgECAQYLBgUEAQUAAAAAAAECAxEEEhMhMVGRBQYUQVJTYXGSwdEyM4GhsfAVIjRCghYjcuHCNaKy4vH/2gAMAwEAAhEDEQA/AO40AoDS9qdLZIMY6SBPcykrdVLuzDDGVlzrIckmhtG8YBWxD62oC4xnTIwr8LCM27kltDIZhaMRFQzKnBcSi5YAC3Mgg0BbT9Pt2oklgyxHEHD5sz3CqMQXkbPEqlQICeFm0bUi2oE+zum4meKIQhJpYWkCPKAFlGa0LEKWuVR2zBSBbyigKMP01d92ow6CSWOKZA0+WPJKuIbikMdwQmHOgU6tzsC1AOk/SSeBmaIw7uLC+62WRWdpLMRu45FkAUkDQ5X1I0oCb38RCWONkIL769mUldy8ipddCd5upLW5EAHmKAtMZ08MaXaBc2jZRJIwEbRNIjFlhOpCkaAoD8vnQE20enscTTqIizQmEZQ63beSIktgL2MZkW/f2UBcYbpdvYo3ihBabEPh4Q8mVGCJI6yNIFJVWjjLABWN2UeUASdHulBxUpVYcsaorFyzk3aNGtpHu7cdvjLm1wLG9AWg6ZibBYnEYcKGhJVc5DqwOUxyEIw4WVgbXBGo7KAs5enEsDSRSxxzPHK0ZeHPEjAR4dxlS0mVv8wqcThbjVhewAzR6QuUxZ3IRsMr5jLIFjMgUsgz20Upu2L8hvLcwbAYzZHSrEsoV4onl36wODnwxjMkaul0+GU6FtVkIIyntIACXp8I8P7olhyKXVEGdrsvE0jXeNAcsaM1kL3tYG5FwLjA9NVkxgwohIJlmjz5wRliQlJLW5OVlUD/AEm8lAY737SoGmk3RjK4lo4VSUSA4UvwtPdkLkRtdcqlb6Zu0DJHpa4NmgAKrHJL8I6lVnmeKLdrJErSHNGxIIWwtbMSBQEJ6bsiM02HsR7qAETvNdsHKsb5iIhkBYmzHQAC9r2AEWK6dsiM5w4y754FJabXdDEF3a2HOlsOfAz+FqQBegKoen675YpIGjJIzFnU5I/c+8Z2ygjRrx2B5i97UBkuj3StMUYgqZS6TOwzK2QwPEuU20JImVrigMRN0txKYnE3iV8Nh5JEfLGysqphklDmdpMjEu4TIFBAIa9gaAnx3TncEpNBaRWKsI5M68KxSSFWKKTlhkMhFgfg2HcSBTF06ZhM64e6RKhBzyHOZI4XS2WEqLrMumYtobKdLgNodK5jh8LJAio087wnNHJiLCNJjmSNTG7XMQ8LKQCbgWtQGQwnSVlwssuJi3ckEaNJGGGsjxK+RSdAczBRc8+2gLODp2jtEixcUyxFCXGTeyO6PEXUHiQxsdL3CtbwaAz3R/aL4iESPGsZLMAquZNEYqSSUXtB0tyt5gBkqAUAoC0OzITLvjFHvbZd5kXPa1rZ7XtagPI9lQKuVYYwtmFgigWe2cWtyNhfvsKAjGxMPxfARcRLN8GupIYEnTUkO4/mPfQE6bPiHKNBxZ9FA47Wzee2l6Aok2VAy5WhiK2VbFFIypfILEclzNYdmY99AMTsuGRleSKN3TwWZFZlsbjKSNNaArGz4tfg01YOeEasrZlY95DcQPfrQEcGyIEBCQxKDcnKii+YWN7DtBt5qA9Gy4bKu6jyrcqMi2UkgmwtpqAfOKA9k2XC0e7MUZj0OQopW45cNrdg9FASx4RFBCooDcwFABsoUXA58IA8wAoCN9nREMpiQhlWNgVUhkS+VSLaqLmw7LmgKI9kwKuRYYglmXKEULle2cWtazWFx22FAXC4dBmsq8XhaDi0A4u/QAa9goCDC7LhiULHDGihs4VEVQG8YADn5aA8w+yIEJKQxKTe5VFBObnqB20BVDsyFCGSKNSLAFUUEWz2sQP9R/tt3mgI22NhyzuYIi0gKuxjXM6nmGNrkHy0B6mxsOMloIhuySlkXgJNyV00110oCU4CI3BjSxzg8I1EpvJ9o6nvPOgI4dkwKxZYY1YksWCKCWOa5uBz4m1/ePfQHg2NhwAu4isBYDItgALAWtytpQFU2yoHcO8MbODmDFFLBuHUEi9+FfsjuoCZcMgzWVRnN30HESACW7zYAa9gFAQRbJgVQqwxhRmsAigDOLNYW0uDY99AefofD5s24izWAzZFvZQABe3IBVH1CgJlwUYsQiXDGQcI0dr5mHcxubnnqaAjl2VAz7xoYzJoc5RS11IK8Vr6EAjusKArGz4gb7tLlg98ovmBJDXtzuzG/wC8e+gJoYlUWUBRroBYam50HlJoCugFAKAUAoBQCgFAKAUAoBQCgFAKAUAoBQCgFAKAUAoBQCgFAKAUAoBQCgFAKAUAoBQCgFAKAUAoBQCgFAKAUAoBQCgFAKAUAoBQCgFAKAinnC89SeQGpPmH9eVAWZxMi8UigDkBmGUeVj2nTzfjQEsLu5vbIv8Aub0jhH3nydoF5QCgFAKAUAoBQCgFAKAUAoDnvWb0nxODkiEDhQyMzAqrXIPlFceKrTptKPOeh4C4NoYyNR1r/ltaztt9DRcZ1mbRRSVcMdNMia3I7hUNPE1JSs5JLuLTG8CYShScqdOUpaNGVru7c1yuDrK2gRdpAp7ikZ/AVrPFVIuyd/gTYfgHBVIZU4Si9jkn9CT/ABHx/wC2X7CeytOWVftE/wDTnB/b4h/iPj/2y/YT2U5ZV+0P6c4P7fEP8R8f+2X7CeynLKv2h/TnB/b4j0dY2P8A2y+rT2Vnldb7Q/pzg/t8RnOinT3GNIN9E+IiOhMUfEnlGUWbyg//ALvTxrTtMreEuAcLTp5VGooyXNKSs/RnTBjwRwo5/lKfntXTPG0Y/u3HkcllJxEh5BV85Ln0C341yz4Tj+2O8yoFMbvvFBckENcWAGlvJf763wmKnWm1LVYSjYusXikiUvK6og5s5CqLmwux0GpFWJoY/wB9GC+d4b10f91Yyka5Udo99GC+d4b10f8AdTKQyo7R76MF87w3ro/7qZSGVHaTYPbeGlbJFiIZHsTlSRHaw5mwN7aj00ujKknqMhWTJbPOSSsepGhY+Cv9x8g+sigKeGPvZ28xdrfcAPqAoCKeEkozm5ziyjwV5/aPlP1AUBkKAUAoBQCgFAKAUAoBQCgFAKA5J11/GwfRv+aq7G+1E9jxW9iv8P8AkbD1QqPcTaD45/ypU+D90VvGVLl77kbxux3D0V1Hn7Ibsdw9FBZDdjuHooLIs8YDmVQcoIYmwW+hW3MHxjXDjq86UVkG8YplnjBFGuaW5XtzZnH2dQPRVXn69R2yn9DfJiuYmbERomYkKgF9eEAW7jy81QWk3Y20EizKTYEeTy6X079O6sWYuVKwIuDcd41rDVjJG8qrIhYgCzakgdg76seDfePu80aTMB1m4pG2bMFdSbxaBgT8dHVrX93LuOPE+6l3HFp8O6Wzqy31GZStx5L86pHFrWjzrg1rRFesWMWPR2+Tn5PPSwsbX1XylccCq5iI30B11K8q7MD7b7iw4N94+7zOzhXfwxkXxQbsfOw5DyDU941FWpdFnioIyUSKOPRrE5BkXhbSw8I+Qd2pFAZDB4NIwcoFzzNgCT5bAD6hoKAklizW8hB9FASUAoDy9AL0AoD2gFAKAUAoBQCgFAcm66PjsP8ARt+YVW4/XE9pxS1Vf4+ZsHU/+ot9M/5UqfB+6RVcZf1z7kbzXWUAoBQFhjWtIpN7ZWF7EgElOZHLlVfj6U5xWSrm8HYhxESzRsma4bQlSO+qb80HpRJrMbjejccrMzsxzZ7CyWUyKysRdefETrepI13FWSMWIZ+iMLg5mfXNcjKpGeSN2y2Xh1jA07Ca25TJDJMvs3BCGMIpJF2NzzuzEnl5TUM55TuZSsSMpMiWNtG7L+LXfwb7x9xpMwXWSrrs+Y5gbGI2yjsmjq1rO1N9xy4h2pSfYcrTpAFJIhHFnJJIJzSMpOpXweG1jc2Nr1VKt2FIsRbmKh0lOt4lNzfmNQJGcKbqbgZrDla31Uz/AGDlPYep0mIQKY78iSX1JzKSeWmov5Cb9lqZ/RaxnlOi1jN9AtrNJj0bITlhdQqm5JLC7Em2puLnyXrpwk8qb7vM68DUy6j7vNHWsrSc7ovd8pvOR4I82vmqxLUrmjtuwosA3IDQDK3ooC4oDASdI1G0kwV9TA0pNvl5lyJflfIHa3Owv5wLbZnTGGRMdIWtHhJGBJ0vGkanOO8M4lAPbl0oC92ftB8XgI5YSEeaJWBPKNnUZuXMqSdO9baUBjJ9lYsLu9+oUqYls1mfiXKRnDEusIlNiSCwBa4vQFzJs3ESQQASKrBCshjkcqQAGjZWOrccaA35hn8xAoOzsbdQJAFG7ZgGOriWJ5Nct8ukot2ggdvCBkNhYbEqScTJm4VAAtbNds5Nh/DbXl2CgMxQCgFAKAUAoBQHJuuj47D/AEbfmFVuP1xPacUtVX+PmbB1P/qLfTP+VKnwfukVXGX9e+5G811lAKAUAoCGXDI2rKCe+2vp51hxUtDQIjgfFdh5Ccw/3XP31yzwNGXNbuNlJlBhkHiN5rofRqD6RXJPgzoy3m2WULOCgfkCA2vYCL61WODysnnN7iCVWkUqQRlfkb9qVY8HJqpJPZ5mk9Rb9LsFHPhXimd0VyovGud7q4YBUAYseHkAdL1bSipJpkM4qcXF85pK9W+Cy5vdsoFgxzGFSA3glgyArfy1zcipdpx/h9Ht3gdW2CLFPdsmYEAi8PNs1l8Dnwtpz0pyKl2j8Po9u89HVpgzYjGyWOYjig1CeFbh7O3upyKl2j8Po9u8zXRPoTh8LPvocQ8rBCuUmMgCSxBORQdQNKkpYeFN3iTUcLTpO8TdKnOgUBFisSkSM8jBEUXZmNgAOZJ7KzGLk1GKu2DAe+/Z+fN7tw3K3xqc78+fdXV+H4vqpeF+hrlx2lA6WbO474zCkMbgbxOxVA7e8Xp+H4vqpeF+gy47S82J0gwcuWKHEQySZb5Y3VibDiNhWlTC16SyqkJJbWmvqZUk9Rf7UwW9jyhyjAhlcAEqwPMX8lx5ia5zJg8T0VYyApKFTllynhURsqZbMLspIsTy560BfbP2Fu5hK0mawcBbEC7leNuI3ewILaXB5DtAzVAKAUAoBQCgFAKA5N10fHYf6NvzCq3H64ntOKWqr/HzNg6n/wBRb6Z/ypU+D90iq4y/r33I3musoBQCgFAKAUAoDW4Q+TwltuotMp72/e++qCNs+v8ALzJeY2HdLfNYZrWvbW3dfuq/IjH9IF+DUi4cSRhGBClWdwmYEqw5OdCpuCRQGPXYLZsxAY/vTE6kLma+6uSciczYZdAKAt16K6qbA5LKoMtwEDZsnxOoza3PF5aAqm6L5rcIAAtwykXsiqtzurmwUG3K/MGgLzZGHOGcRZFtLnkLB7nMixqSVCKNRY6dv3AZ2gOe9Push9m4gQnCiRWQSK+9KXuSCLZDyI7+0VecFcC8vpuaqWs7WtfzRFOpku1jSukHXA2Kw02H9xhN6hTNvi1s3bl3Yv5r1dYfixKhWhVdW+S0/Z2adpG611axzrF7Kmj8NCNCdLNYKQGzWvlIJFwbWuL16eniaVT2ZffmQNNFK7OlIvu2te3LUnh5LzOjKfrrblFK9sr7+0xZmX6G7ebZ2JXEmEyDK6AEmMG+hs2U8u61cHCmCWPo5mM7O6e35XRvCWS7nQP8dG+Yj15/+uvP/wBIy67/ALf/AGJc/wBh1rYmMabDxSum7aRFcpfNlzC9r2F+fdXk6sFCcop3SbV9vaTp3Re1GZFAKAUAoBQCgFAWe1toLh4XmcEqgubFR225sQBz5kgUByfrTx6znCyroGje3Ej8nt4SMVPLsJqtx+uJ7Tilqq/x8za+p/8AUW+mf8kdT4P3SKvjN+ufcjea6zz4oBQCgFAKAUBr8IOQaEhoo1upUEEZr+EfKK85KWTUclrUm/mTcxc+6JP9T0w10fiFXatzNchEWILOAG3lgyvzh5owZfvAp+IVdq3MZKJfdEn+p6Yacvq7VuGSifZ+ILEksSpRXGYKCM2bxQOy1d2Drzq5WVzGslY+fZutLaeZrYjS5t8HFyvp8mvptPgDAuKvB3snr/2cTqyLNutHaZkBM+qhgDu4+TWv8nyCuCPBmFeLdB0JWXPfQ9CfPbVz2ub5byb3Ln/FPanzj/24v7atv6bwHRe9keekYPpF0mxONKHFSZygIU5VWwa1/BAvyFd+B4NoYPKzKavr031GspuWsxMTlSCDYggg+Ucq7ZJSVmam3QYqVo95CkGacyFgplDbxVO8dy/AFAl8EnLdhzqmnSpxnkVHK0ba8m1r6Erabtx12voN9OtE8mN2g1wMPlzLKt9QRvuJzmZtNWuL8r2qONLBx0ud7NPw6FoS7PMz+YxvSnarvGkUsRSUtvXudOINlAS/Do19bHle/OurAYeMZucJXjqXnp59RrJvUzH9Ftle6sZBB2SSKrfwXu5+pQxqfhPE8nwtSpzpaO96F8xCN5JH1mosLDkK+UHce0AoBQCgFAKAUAoDD9Lj/k5tQNBq2804l8EREOW8ULqWsBQHHOsrFMmGwrMcziOUeE7674gXLktcdoJNrEVxYiCnUin2npeBMVLDYXEVIe1+W3PpdzfupiXNgCw7ZWP+yOpMLHJhbtZy8P1VVxSqLnjFm+10lIKAUAoBQCgIsS5VGI5hSRoTqBpoup8w1oDUY9ruq3OGSTmLqojUkZLkObgqMxF9DewsLGtciOwFxFtgsxVcEvhKLscos0gTW0ZsQTcjsAv3XZEdgL3EBXw0MhiCF3wzFSBdc8sZKnQcrkHSmRHYC9xmGVTGQigBuYABuVIX6vaK48dG1FuPxNo6zB7SgnfAzphWyYgxIUY+Ll8FT8k6OAewtft06eBp0FOLqK6UvzGKl7aD5/6EYaOTH4aOZM8byqrLyvc2F/Je1x2i4r6pwrOcMHUqUnb8qs/r8jhh7STPpf3r4L5ph/Ux/wBtfNuU1unLe/U7MlbDz3sYL5ph/Ux/21nlVfpy3v1GSjSut/ovhxs55YII43idHvHGqEqTlYEqNRx3/lq54BxtSONjGcm1K60t7NGvtRHVisk+flBzEnl2V7DD0sTLGSq1WnC1o27+dbdGvdbUc7aybIv8LtOWMAK2gzWBVWX4QKHurAg3yrz7hXfPD05tuS2bea9tXezS7Lxek+KFvhibd4U3587ji5nn5O4VD+H4bofUzlMxuLxTSMXkNybAnQaKABy8gFTf2sPTu9EV8tJjS2dI6hdl7zGyTkAiCOw8jzEgH7KyD668zxqxNqMKS/c7/Bf7fyJqC03O+V4Y6hQCgFAKAUAoBQCgNb6fSN7mCKkjb1xGRGiPcZHbK6yI65XKCO5HORdaA5f06TLBg1y5bRSi1lA0lIuoREXIea2RdCNKrsb7UT2HFb3df4fSRvXU9+pP9M/5I6mwXuviV/Gb9c/8Ub1XWefFAKAUAoBQCgFqAUBjtufFp9NB/wA8dARdJMOZoWgV2R5FYB0JVksNHDDUEMVrlxdVU6ek2irmt9EM2B2ZvMbI5McV5XkYu2cliYwSTfLmWOw7RapcBSlVqWpr2mrJc5iTstJxDq4RpNq4VVHKVX+pOJvuFe/4S4Q/tV8PJaFBJO2t6n9VuZywjpTPqmvCnSYTbezZ5XDROq5FIVWvZjJcPmtpYLltcNrflQEe1NiPNgpoJHZmkjlXnpd82TkAbLw6ctO2paFTN1Yz2NPczDV0fKt6+vxaaTRwCtjAoDxhcW76hxFJVqUqb1NNbzKdnc+geo7Z64fZ4Z7q07tIC2l1HAoB/lJt+9XzHhWMadfMRbagslN7383qR209KudDmxSKQrMASGIBOpCC7EDtsCKrTclBoD2gFAKAUAoBQCgPDQHDOsPpEmMmTIjLugyHPbU5uyxPdVRi6qm0lzH0Li7wfUw1OU5tWmotW+OveZ7qq6SpHlwZRi8sjuGFsoG7B17fkH01Pg6ysqfOVnGXg6q5yxd1kpJW59dtnbtOrVYHkBQCgFAKAUAoBQCgMdtz4tPpoP8AnjoCbHr4Ddoa3nDaEfgfqFcePinRbfMbR1mPx+GV4sTE4vG8RLKeXEGDebkD5xftrXgmtNanpi1b77xUSPlrZuPkglSaJisiEMpHYR/Tst5a+z4ihGtCVOpG8ZLs8yuTtpRuh64NpX8OL1a+2qCXF3CKcY2lpvzrsJc7Kxc7O62doPKivJGqswUkRrcAm19e6tqvFzCRpylFSulfS15IKtI2YdL8ezIiYiPM1w14kIVo2VJb6g23jaHxQedVn4XhYpylGVl267ptc3RWnt2G2ckc/wAf0ZBBnMwCuDKbJyvEZCAAbA3BsvcVN69FQxzglRUXdaNfbk7N72p6CJx5zU6uiMUBJhoGd1RBdnYKo7yxsB6TUdaqqVOU3qSuZSu7H1vsvAJBBFALZY0WMX7Qqga+ivkNSo6k3N627nelZWLbamxEnfMXdSFyLlNgoObPw8jmDWN+4WtWhkvtn4RYkCLyBJ5AXLEkk27bmgLmgFAKAUAoBQCgFAfNG0fjZP42/MaoKntvvPreA/S0/wDGP0RnOrn/AMSw3nf/AIpKmwfvV98xW8Y/+nz74/8AkjvdXJ82FAKAUAoBQCgFAKAx+3FJjBVWYrJExCi5skqFrDtsATQEM+0M+Vd1Kt2XVkso17TeuXG+4l985mOsjTGgNcxu4eNTZFz2BLaN6fuNcvBqsp968zaZBucN8wP/AKZPZVxnqnSe9kdkRx7NgknjIwYVVWTMXhRRc5MvZqef30ztTpPeLIyv6Ew3zeH1SeymeqdJ7xZD9CYb5vD6pPZWM7PpPeLI5Z1u9BppsRDJgsNmG7KOIwqgFWJBI01IY/Zr1HF/hWjh6c4YidtN1e779SexENWm29BoX+HW0/mknpT+6vRfj/B/WfKXoQ5qWw8bq62n2YR/9h/7VDX4ewcoNU6yT2uMn8rIyqUr6UUw9XW1Bzwsl796f3Vx4LhihCm44iupNvXky1eFW7jaVNt6EdR6q+j+IwsEoxMRR2kuA8ZlJUKLG6mw1vXj+NdWOMxFN4b80VHm/LpvsZ0UFkp3N2w1s66JoVIKpkNmDcwST2V5nCJxrpPtJpaizOzsYsjOr3A3mVTIbEIrnDCxBCktK2ZtdIkvfsuyMohh2iNS/NtbiI8IYhAVBAHDq+U3uVy9tAbJgEcRoJGLPlGYm2rW18EAc+4UBPQCgFAKAUAoD5p2mhEslwRxtz0+Uaoaqam77T6xwdUhLDU1Fp2ir9mgznVwh/SOHNjYF7ns+Kk7amwaedT+9RXcY6keQzhdX0aOf2kd6FXB84FAKAUAoBQCgFAKAUBa7RPCP4l/GuXG+4l985mOs17a2KkhwskkcbNLHCcqq1w7IvCMqNmNz3a61U4epKM7RlZN/eskaHRfaU+Iiz4nDyYV/FaYPfyixuPMwBqWriasHaM7/D/QSXOjM2Hjt9tvbUXLa/S+S9DOSil7AaMx8gkP9TRYyv0vkvQZKI1cnkJPWD+6s8sr9L5L0MZKI0xFwDaQBgCLyAaH+as8rr9L5L0GSjD9Kdr4mGONsJA2IcyBWQzZeAq5JzhrLqF1OmtS0cTUk2pzt8F6GGkZjATl41aXNE5Gqb7PlP8AEDY1FPF1k7KV/gvQyoouLr+0PrD7a15ZiNvyXoZyULr+0PrD7actxG35L0MZKI41UOtmBF1AF7nhDe2pMFJyrpvtMS1GYq8IxQCgFAKAUAoBQCgOS9c/x+H+jb81VuP1xPacUtVX+PmZnqZH+Vm+m/8AjSpcD7v4lfxp/Wr/AAX1Z0Gu082KAUAoBQCgFAKAUAoDHbQxuVggRW4d4+dggCBgLi4sx1vbQacxcUBjzt/C5c2QhbZid3oFyowY+QiWO3bxagWNgKYdvwEspiYOGKZcik5s+VRpoCdD3WPOgKzt/C2vl0sh1QAlXQuGCnUgKDfTsIF6Am2XtSCdsix5Wy5iGQaaKbZhpezofr8hsBd4iJRIlgBo3IAeLVfwl7pd/qbw1kGxkBAuAfgouf8APTg/2Zd4kZPdL4o9AqwNBul8UegUA3S+KPQKAbpfFHoFABGByA9FAV0AoBQCgFAKAUAoBQHJOuj4+D6NvzVW4/XE9pxS1Vfh5mc6mh/lJfpj/wAaVNgfd/EruNH61f4r6s3+uw84KAUAoBQCgFAKAUAoCDEYOOQqXRHKHMpZQxU96kjQ6DUd1AUR7OiAsIowNTYIoFza+lvIPQO6gKYtlwKQVhiUjlZFFuLNpYacWvn1oA2yYDzhiPLnGvyRZezsXQeSgJIcDGjZkjRWIsSqqDbuuBfnQFh0hwhlQxB2jLxyIHQlWQsoAZWGoINj9VcOOlkwi30vU2iY7q+2dLh8LFFOzvMIozIZGLsHZpCVzXNwt8otpw1vhJxnlOOq/kJG0V1mooBQCgFAKAUAoBQFLuALkgDy6UBCuOjPJ19IoCYOO8UBVegFAcl66Pj4Po2/NVbj9cT2nFL2avw8zOdTf6nL9Mf+OOpsD7v4lbxo/XfxX1Zv1dh50UAoBQCgFAKAUAoBQCgFAKAUAoCyxnhx+Z/+tV3CXul3+TN4az3C/GP/AAp+MlY4M92+/wAhPWXlWRoKAUAoBQCgFAKAUBgOkvhJ5j/SgMNQC1AeqxHIkeY2oCT3S/jt9o+2gND6x3JkhuSeBuZv8qq3H64ntOKWqr/HzM91dY148LwG13YnQG50F/QB6K6MH7pFRxjb/EJdy+hs/wCl5vH+5fZXUURQ205T8s/VYfgKAgkmZvCYnzkmgKRIw5E+k0BWMU45O32jQEg2hKP/ADG9N/xoCQbVm8f7l9lAe/pebx/uX2UBUu2ZfGB84H9KAql23KeWVfMPbegLdtoyn5bfh+FAeDaEv7RvTQFQ2nL45+72UBWNrzeN9y+ygK121KO1T5x7KAnwm0WllUMALKx0v+7Vdwl7pd/kzeGs9xm0WilIUA3RDrfxpO6nBnun3+SE9ZEduydyeg+2rE0PP05L+76D7aAfpyX930H20BUNvSdqr94/rQFzhNtM7Bd2Lk9h9PZQGaoBQCgFAYDpL4SeY/iKAw1AKAUAoDRusT4yL+A/mqtx+uJ7Tilqq/x8zMdBf1X+Zq6cH7lfEp+Mf/UJ9y+hsNdJRigFAKAUAoBQCgFAKAUAoBQCgFAT4ByHJHMRyEecZar+Efdx7/U3hrJds/HH+BPxescG+6ff5IT1lnViaCgFAKAkwzsGUp4V9POaA3NL2F+fb56A9oBQCgNf6SeEnmP40Bh7UAtQC1ALUBoHWfPuzG5GgQn/AHVwYuGXOMe89VxexKw2Hr1mrpZPmZzoA4bCBgbgsxB9FT4WLjTs+36lbw9VhVxrnB3TUbbjY66CnuKC4tQC1ALUAtQXFqC4tQXFqAWoLi1BcWoBagFqAUBNg/Cb6KT/AK1wcI+7j3+pvDWTbY+OP8K/9qxwb7p9/kjE9ZZ1YGooBQCgANAbjgixRS/hW1/p91AT0AoBQHOOs2INPFmdkVYZHOVit7OoFyFbv7jXFir3Wm2vyPScAxWTP8ik24pXSevK2tbNqNLXYzufg8QSDbKTnHCxbKWPybhe7UkCuS03qk/mehdXDwX9yhG616I69F7aNOl7tJ4diSknLK+UKCbhs193GxXL43wmi31tRqp0n8zKq4RLTSje+yNtcle+zRpfaSS7CksCJn5G+bMNcoOo5qo1BY8jYWFZcZ9J/M1jXwt3ejH4KO35vYl33MTtON4mC70todQWGquynQnvQ/VaopynF+0zuw1HDVo5WZivhHnSezYzEYzEgsEkOYtoFOvK5PPs0rMc5JZd9XOYqrCUqioOKvP9qS02u7vsRLC5XQEgX0toOQ7K1c3bWTQw9NNqUE+2y2L79CTfN4x9JrTLltJuSUOhHchvm8Y+k0zkto5JQ6EdyJIN47BVLFibAAmsqc3oTZpUw+GhFylCNl2L0JZYJV55jyN1bOvFovEpI1OnOtsqptZHGGDl+yPxik9GvQ0mVNhMQFLFZAo5khtNWBv5ip81qXqWvp+ZhLAuWSlC/cuz1RSIZ7kZZbjQizaG17H6taZVTa/mZzeCtfJhuiBDNrpILXvfMLZVLEXPblBNu6mVU2v5jN4Low3LndvroJPcc+UMMxBtYK2ZuK+W6A5hex5is3qbWaWwOU4uMdF9cUlo16WraCHLNztJaxa/F4K8z5h31rlVNr+ZJmcHqyYbNUT3dzXtaW/O1mvYi408wJrOVU2v5mMzgrXyYW7olM29W2YuL3sbmxtzseR51hzmudm0MPhJ+zCO5ehF7ofxm9JrGdnte8k5Fh+rj4V6D3Q/jN6TTOT2sciw/Vx8K9B7obxm9JpnJ7XvM8jw/Vx3L0Or9V6JLgznRWZZWW7KGPgqeZ89aVK09CUnvPDcYqEKeLWSkk4p6FbnZsU8UeYLCqBmDqSoXhHJrkeUEZe0jyEjTKk1ebZQlM4j3jHEWUhU4ixRDxMLg3sDy0Ovn0NbQqVIxtTbDSNb6ynXD4dN1mR3e2ZXYEBQSe3zVvDE1X+5l7xfwNLEYiWcSaS1PtNJwXuqWLeLiXHEy2Z3HgKG0IvckE87cuetdMalWSupHoq2E4PpVc26K1J6O12+9ZPiMJjEvfFGw/1JCwuwC3Vbm5uOV6y5Vl+4ihS4Nna1D5aNV3pbWoqkwWLvZcUx1cXLyC+7kyMba2AJXn36XrLlW5pfdzEafBtrugubZzxylz9/+jE4zaGJjcoZ5CRbUSPYggEEXseRFRSr1U7ZR30uDMBUgpqkt3wOr9VmKxEmFLYhi65yImY3YqBZte0ZgbX159lqscLKcoXkeL4epYali8igrWWlc1//AJY3SukpRQCgOTddHxuH/gf8wqux/wC34+R7Pijqrfx/5Gg7PVDIokNla6km4C5gQGNuxSQfqrgha+k9ZiHNU24a1p77c3xWgzMmHwbm6uUGUuLHUHRcpz31GUtbmd4NdKlcabehlbGpjYKzV9NvO+jbdLYrajG7bSISkQWyWFrEkek61HUyb/lO7BOq6SdXWY8mtUjolJrUiH3OpfOQMwFgfPf01JnGoZK1HGsJTliM/JfnS1/L4/H5Ew7fP/QVG9SOuGt9/kj2sEgoCXCYgxuHW1x36ggixBHcQSPrrKdndEVWkqsHCXOZWPpLKoAVUAFsvhm2Xylrnu1J8lqkz0lqOF8F0pO8m9OvV6WXw+JQOkMoy5Qi5bBbBjoiMqjU62Dt/WmekbfhtJ3ym3fXq52m3q57IqbpJNcEBRY3A4rc1Pa3eg9JpnpGFwZRSs7/AC7eztKffDLkK5U4lyE2OYjIF537hTPStYz+G0stSu9Dvbm132DD9IplAXhKgBQpvYAKV0sdCQTe3koq0krCpwZRnJy0pt3vo23+VtBW/SaYgiya3ueLNc8jmzX01sOWp0rOeZquCqKd7v5W3W5+fnKB0hl7Qp1ZrWYavIJNbHscXHnPfWM9L73mz4Npcza1Lm5lk7Oda/gWW0doPMwZ7XAsLaDVmb8WNaSm5azpw+GhQTUOf0S8i1rU6BQCgOp9ViOcFPuyFYyMFLC4Vt2liR22uNPJUcmlJX1HheNH6mH+PmzN9EuiyYAZFlllaRmkdpCDdyOJlUaLft+81vWrurptY8ylYk6WdGItoI0MzSKLIwMbFSGBexI8FgO4j0VijWlS/Mg1c1brQiZMLhEkfO6kgvbLnKqBmy3Nif61hNOTaVj1fFVf3ancvqc6jnZbWJ0N7dl/NyqROx7CdOMr3RtE8ULEWxDBmci+85CY7y9r9q8B7Mx1rpai+f7en/RSQlWitNNWSTtbo/l+v5l2ajHbbCxpGI5mdiXz8ZPgEZLi/ZdvvqOpZJWZ14LKqSk5wSStbRtWnyMKzX56+eoSzSSVkdO6msROd8hN8OoBF+yVjyXyFbk/V3mrPAuTi1zHh+NVOhGrCUfbevtWpN9v3sOoV3nkxQCgLHH7HgnIM0MchGgLqGsD3XrWUIy1ompYirSvm5uN9ja+ha+9XBfNIPVp7K1zUOitxLy/FdbLxP1HvVwXzSD1aeymah0VuHL8V1svE/Ue9XBfNIPVp7KZqHRW4cvxXWy8T9R71cF80g9WnspmodFbhy/FdbLxP1PPepgvmkHq09lM1DorcOX4rrZeJ+oHRTBfNIPVp7KZqHRW4cvxXWy8T9T33q4L5pB6tPZTNQ6K3Dl+K62XifqPergvmkHq09lM1DorcOX4rrZeJ+o96uC+aQerT2UzUOitw5fiutl4n6j3q4L5pB6tPZTNQ6K3Dl+K62XifqPergvmkHq09lM1DorcOX4rrZeJ+o96uC+aQerT2UzUOitw5fiutl4n6j3q4L5pB6tPZTNQ6K3Dl+K62XifqPergvmkHq09lM1DorcOX4rrZeJ+o96uC+aQerT2UzUOitw5fiutl4n6j3q4L5pB6tPZTNQ6K3Dl+K62Xifqa90siwWC3X+QgkEhcEhEUqQvwdhl4s0jRp5M96ZqHRW4cvxXWy8T9SxwO1Nmukd8BHvJI0cKqRFS7JAzoHJHg+6IuJgoN9L0zVPorcOX4rrZeJ+pDDtLBHds2zoBGyB3bKhy5txoFC3Y/DfcO/RmqfRW4cvxXWy8T9S7w+M2dJNBFHs9M0rBWzxRpuwy4kr35iThX8G4tzI5FmodFbhy/FdbLxP1LnZW28Om8RcEYyJHULFugrWlljQk5lAZhBIddAFte5Fzo0+ityIKlapUeVOTb7W39S+wXSHCyyIqQyWcgLIQoXiz2Ns+cXKEeD3VjM0+ityNLssj0rgWRhJCALyrGELtK5gxIgIIyhFu7A2z3AYEjWmZp9FbkLsuH2lgZzZ8PmspZDLGGBtuw4A1ZLGRAcwF73FwL1nM0+itxLTxFWlfNyavsbX0MPgdp7Obd7zZ6KZBEQBCpsJFjLMbgcKtKguOdybaGmah0VuJeX4rrZeJ+pebNl2fMWybPTKsckhJjhN93l4VCk5syuCCNNaZqn0VuHL8V1svE/Ut4MXs8bsTYPDFpbFRhguICoRBrIcq5eLERi1jowblezNQ6K3Dl+K62XifqeHaWzdD+jhYrf4qHNmYwbtcob5QnQ3vp22NM1DorcOX4rrZeJ+ptPRdsOyu2Fg3KZgCQix5yBfwQb6XtxAdtbRio6kQ1a1Sq71JOXe2/qZytiIUAoBQCgFAKAUAoBQCgFAKAUAoBQCgFAKAUBHLErWzKDblcA21HsHooCE4CLX4KPUKp4F1VPBB01A7B2UBWuFjHJE0/dHZa34D0CgKY8BEpUrGgKAhbKoygnULYafVQHr4ONgVaNCG8IFQQdSdRbXUk+c0BUMOl75Vve97C99fafTQEb4CIliYkJcWclVJcDkGNuIeegJI8MgJIRQWADEKASF0AJ7QBQFJwcel404SCvCNCospGmlhpQCDBRpYpGikXAyqBYG17WGl7D0CgPPcMWnwaaEsOFdGPNhpoTc60B5JgImFmijItaxRTobAjlysq/ZHdQE8aAcgB26C1AV0AoBQ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342" name="AutoShape 6" descr="data:image/jpeg;base64,/9j/4AAQSkZJRgABAQAAAQABAAD/2wCEAAkGBxQTEhUUEhQWFhUXGRkVFxgVGBgVFxgXFRcYIBYaGBUaHyggGR8lHBgXITIhJSkrLi4xGB8zODMsOSguLisBCgoKDg0OGxAQGy8mICUsNCwsLCwvLCwsLC8vLC8tLCwvLCwtLCwsLCwsLS0sLCwsLCwuLCwsLCwsLCwsNCwsLP/AABEIAMQBAQMBEQACEQEDEQH/xAAcAAEAAQUBAQAAAAAAAAAAAAAAAwIEBQYHAQj/xABLEAACAQIDBAQHDAgGAAcAAAABAgMAEQQSIQUTIjEGB0FRMlJhcZGT0RQWIzNCVHOBkqGxshU0U2JygsHSFyRjorPCNUOUo8PT8f/EABsBAQACAwEBAAAAAAAAAAAAAAADBQECBAYH/8QAPxEAAgECAQYLBgUEAQUAAAAAAAECAxEEEhMhMVGRBQYUQVJTYXGSwdEyM4GhsfAVIjRCghYjcuHCNaKy4vH/2gAMAwEAAhEDEQA/AO40AoDS9qdLZIMY6SBPcykrdVLuzDDGVlzrIckmhtG8YBWxD62oC4xnTIwr8LCM27kltDIZhaMRFQzKnBcSi5YAC3Mgg0BbT9Pt2oklgyxHEHD5sz3CqMQXkbPEqlQICeFm0bUi2oE+zum4meKIQhJpYWkCPKAFlGa0LEKWuVR2zBSBbyigKMP01d92ow6CSWOKZA0+WPJKuIbikMdwQmHOgU6tzsC1AOk/SSeBmaIw7uLC+62WRWdpLMRu45FkAUkDQ5X1I0oCb38RCWONkIL769mUldy8ipddCd5upLW5EAHmKAtMZ08MaXaBc2jZRJIwEbRNIjFlhOpCkaAoD8vnQE20enscTTqIizQmEZQ63beSIktgL2MZkW/f2UBcYbpdvYo3ihBabEPh4Q8mVGCJI6yNIFJVWjjLABWN2UeUASdHulBxUpVYcsaorFyzk3aNGtpHu7cdvjLm1wLG9AWg6ZibBYnEYcKGhJVc5DqwOUxyEIw4WVgbXBGo7KAs5enEsDSRSxxzPHK0ZeHPEjAR4dxlS0mVv8wqcThbjVhewAzR6QuUxZ3IRsMr5jLIFjMgUsgz20Upu2L8hvLcwbAYzZHSrEsoV4onl36wODnwxjMkaul0+GU6FtVkIIyntIACXp8I8P7olhyKXVEGdrsvE0jXeNAcsaM1kL3tYG5FwLjA9NVkxgwohIJlmjz5wRliQlJLW5OVlUD/AEm8lAY737SoGmk3RjK4lo4VSUSA4UvwtPdkLkRtdcqlb6Zu0DJHpa4NmgAKrHJL8I6lVnmeKLdrJErSHNGxIIWwtbMSBQEJ6bsiM02HsR7qAETvNdsHKsb5iIhkBYmzHQAC9r2AEWK6dsiM5w4y754FJabXdDEF3a2HOlsOfAz+FqQBegKoen675YpIGjJIzFnU5I/c+8Z2ygjRrx2B5i97UBkuj3StMUYgqZS6TOwzK2QwPEuU20JImVrigMRN0txKYnE3iV8Nh5JEfLGysqphklDmdpMjEu4TIFBAIa9gaAnx3TncEpNBaRWKsI5M68KxSSFWKKTlhkMhFgfg2HcSBTF06ZhM64e6RKhBzyHOZI4XS2WEqLrMumYtobKdLgNodK5jh8LJAio087wnNHJiLCNJjmSNTG7XMQ8LKQCbgWtQGQwnSVlwssuJi3ckEaNJGGGsjxK+RSdAczBRc8+2gLODp2jtEixcUyxFCXGTeyO6PEXUHiQxsdL3CtbwaAz3R/aL4iESPGsZLMAquZNEYqSSUXtB0tyt5gBkqAUAoC0OzITLvjFHvbZd5kXPa1rZ7XtagPI9lQKuVYYwtmFgigWe2cWtyNhfvsKAjGxMPxfARcRLN8GupIYEnTUkO4/mPfQE6bPiHKNBxZ9FA47Wzee2l6Aok2VAy5WhiK2VbFFIypfILEclzNYdmY99AMTsuGRleSKN3TwWZFZlsbjKSNNaArGz4tfg01YOeEasrZlY95DcQPfrQEcGyIEBCQxKDcnKii+YWN7DtBt5qA9Gy4bKu6jyrcqMi2UkgmwtpqAfOKA9k2XC0e7MUZj0OQopW45cNrdg9FASx4RFBCooDcwFABsoUXA58IA8wAoCN9nREMpiQhlWNgVUhkS+VSLaqLmw7LmgKI9kwKuRYYglmXKEULle2cWtazWFx22FAXC4dBmsq8XhaDi0A4u/QAa9goCDC7LhiULHDGihs4VEVQG8YADn5aA8w+yIEJKQxKTe5VFBObnqB20BVDsyFCGSKNSLAFUUEWz2sQP9R/tt3mgI22NhyzuYIi0gKuxjXM6nmGNrkHy0B6mxsOMloIhuySlkXgJNyV00110oCU4CI3BjSxzg8I1EpvJ9o6nvPOgI4dkwKxZYY1YksWCKCWOa5uBz4m1/ePfQHg2NhwAu4isBYDItgALAWtytpQFU2yoHcO8MbODmDFFLBuHUEi9+FfsjuoCZcMgzWVRnN30HESACW7zYAa9gFAQRbJgVQqwxhRmsAigDOLNYW0uDY99AefofD5s24izWAzZFvZQABe3IBVH1CgJlwUYsQiXDGQcI0dr5mHcxubnnqaAjl2VAz7xoYzJoc5RS11IK8Vr6EAjusKArGz4gb7tLlg98ovmBJDXtzuzG/wC8e+gJoYlUWUBRroBYam50HlJoCugFAKAUAoBQCgFAKAUAoBQCgFAKAUAoBQCgFAKAUAoBQCgFAKAUAoBQCgFAKAUAoBQCgFAKAUAoBQCgFAKAUAoBQCgFAKAUAoBQCgFAKAinnC89SeQGpPmH9eVAWZxMi8UigDkBmGUeVj2nTzfjQEsLu5vbIv8Aub0jhH3nydoF5QCgFAKAUAoBQCgFAKAUAoDnvWb0nxODkiEDhQyMzAqrXIPlFceKrTptKPOeh4C4NoYyNR1r/ltaztt9DRcZ1mbRRSVcMdNMia3I7hUNPE1JSs5JLuLTG8CYShScqdOUpaNGVru7c1yuDrK2gRdpAp7ikZ/AVrPFVIuyd/gTYfgHBVIZU4Si9jkn9CT/ABHx/wC2X7CeytOWVftE/wDTnB/b4h/iPj/2y/YT2U5ZV+0P6c4P7fEP8R8f+2X7CeynLKv2h/TnB/b4j0dY2P8A2y+rT2Vnldb7Q/pzg/t8RnOinT3GNIN9E+IiOhMUfEnlGUWbyg//ALvTxrTtMreEuAcLTp5VGooyXNKSs/RnTBjwRwo5/lKfntXTPG0Y/u3HkcllJxEh5BV85Ln0C341yz4Tj+2O8yoFMbvvFBckENcWAGlvJf763wmKnWm1LVYSjYusXikiUvK6og5s5CqLmwux0GpFWJoY/wB9GC+d4b10f91Yyka5Udo99GC+d4b10f8AdTKQyo7R76MF87w3ro/7qZSGVHaTYPbeGlbJFiIZHsTlSRHaw5mwN7aj00ujKknqMhWTJbPOSSsepGhY+Cv9x8g+sigKeGPvZ28xdrfcAPqAoCKeEkozm5ziyjwV5/aPlP1AUBkKAUAoBQCgFAKAUAoBQCgFAKA5J11/GwfRv+aq7G+1E9jxW9iv8P8AkbD1QqPcTaD45/ypU+D90VvGVLl77kbxux3D0V1Hn7Ibsdw9FBZDdjuHooLIs8YDmVQcoIYmwW+hW3MHxjXDjq86UVkG8YplnjBFGuaW5XtzZnH2dQPRVXn69R2yn9DfJiuYmbERomYkKgF9eEAW7jy81QWk3Y20EizKTYEeTy6X079O6sWYuVKwIuDcd41rDVjJG8qrIhYgCzakgdg76seDfePu80aTMB1m4pG2bMFdSbxaBgT8dHVrX93LuOPE+6l3HFp8O6Wzqy31GZStx5L86pHFrWjzrg1rRFesWMWPR2+Tn5PPSwsbX1XylccCq5iI30B11K8q7MD7b7iw4N94+7zOzhXfwxkXxQbsfOw5DyDU941FWpdFnioIyUSKOPRrE5BkXhbSw8I+Qd2pFAZDB4NIwcoFzzNgCT5bAD6hoKAklizW8hB9FASUAoDy9AL0AoD2gFAKAUAoBQCgFAcm66PjsP8ARt+YVW4/XE9pxS1Vf4+ZsHU/+ot9M/5UqfB+6RVcZf1z7kbzXWUAoBQFhjWtIpN7ZWF7EgElOZHLlVfj6U5xWSrm8HYhxESzRsma4bQlSO+qb80HpRJrMbjejccrMzsxzZ7CyWUyKysRdefETrepI13FWSMWIZ+iMLg5mfXNcjKpGeSN2y2Xh1jA07Ca25TJDJMvs3BCGMIpJF2NzzuzEnl5TUM55TuZSsSMpMiWNtG7L+LXfwb7x9xpMwXWSrrs+Y5gbGI2yjsmjq1rO1N9xy4h2pSfYcrTpAFJIhHFnJJIJzSMpOpXweG1jc2Nr1VKt2FIsRbmKh0lOt4lNzfmNQJGcKbqbgZrDla31Uz/AGDlPYep0mIQKY78iSX1JzKSeWmov5Cb9lqZ/RaxnlOi1jN9AtrNJj0bITlhdQqm5JLC7Em2puLnyXrpwk8qb7vM68DUy6j7vNHWsrSc7ovd8pvOR4I82vmqxLUrmjtuwosA3IDQDK3ooC4oDASdI1G0kwV9TA0pNvl5lyJflfIHa3Owv5wLbZnTGGRMdIWtHhJGBJ0vGkanOO8M4lAPbl0oC92ftB8XgI5YSEeaJWBPKNnUZuXMqSdO9baUBjJ9lYsLu9+oUqYls1mfiXKRnDEusIlNiSCwBa4vQFzJs3ESQQASKrBCshjkcqQAGjZWOrccaA35hn8xAoOzsbdQJAFG7ZgGOriWJ5Nct8ukot2ggdvCBkNhYbEqScTJm4VAAtbNds5Nh/DbXl2CgMxQCgFAKAUAoBQHJuuj47D/AEbfmFVuP1xPacUtVX+PmbB1P/qLfTP+VKnwfukVXGX9e+5G811lAKAUAoCGXDI2rKCe+2vp51hxUtDQIjgfFdh5Ccw/3XP31yzwNGXNbuNlJlBhkHiN5rofRqD6RXJPgzoy3m2WULOCgfkCA2vYCL61WODysnnN7iCVWkUqQRlfkb9qVY8HJqpJPZ5mk9Rb9LsFHPhXimd0VyovGud7q4YBUAYseHkAdL1bSipJpkM4qcXF85pK9W+Cy5vdsoFgxzGFSA3glgyArfy1zcipdpx/h9Ht3gdW2CLFPdsmYEAi8PNs1l8Dnwtpz0pyKl2j8Po9u89HVpgzYjGyWOYjig1CeFbh7O3upyKl2j8Po9u8zXRPoTh8LPvocQ8rBCuUmMgCSxBORQdQNKkpYeFN3iTUcLTpO8TdKnOgUBFisSkSM8jBEUXZmNgAOZJ7KzGLk1GKu2DAe+/Z+fN7tw3K3xqc78+fdXV+H4vqpeF+hrlx2lA6WbO474zCkMbgbxOxVA7e8Xp+H4vqpeF+gy47S82J0gwcuWKHEQySZb5Y3VibDiNhWlTC16SyqkJJbWmvqZUk9Rf7UwW9jyhyjAhlcAEqwPMX8lx5ia5zJg8T0VYyApKFTllynhURsqZbMLspIsTy560BfbP2Fu5hK0mawcBbEC7leNuI3ewILaXB5DtAzVAKAUAoBQCgFAKA5N10fHYf6NvzCq3H64ntOKWqr/HzNg6n/wBRb6Z/ypU+D90iq4y/r33I3musoBQCgFAKAUAoDW4Q+TwltuotMp72/e++qCNs+v8ALzJeY2HdLfNYZrWvbW3dfuq/IjH9IF+DUi4cSRhGBClWdwmYEqw5OdCpuCRQGPXYLZsxAY/vTE6kLma+6uSciczYZdAKAt16K6qbA5LKoMtwEDZsnxOoza3PF5aAqm6L5rcIAAtwykXsiqtzurmwUG3K/MGgLzZGHOGcRZFtLnkLB7nMixqSVCKNRY6dv3AZ2gOe9Push9m4gQnCiRWQSK+9KXuSCLZDyI7+0VecFcC8vpuaqWs7WtfzRFOpku1jSukHXA2Kw02H9xhN6hTNvi1s3bl3Yv5r1dYfixKhWhVdW+S0/Z2adpG611axzrF7Kmj8NCNCdLNYKQGzWvlIJFwbWuL16eniaVT2ZffmQNNFK7OlIvu2te3LUnh5LzOjKfrrblFK9sr7+0xZmX6G7ebZ2JXEmEyDK6AEmMG+hs2U8u61cHCmCWPo5mM7O6e35XRvCWS7nQP8dG+Yj15/+uvP/wBIy67/ALf/AGJc/wBh1rYmMabDxSum7aRFcpfNlzC9r2F+fdXk6sFCcop3SbV9vaTp3Re1GZFAKAUAoBQCgFAWe1toLh4XmcEqgubFR225sQBz5kgUByfrTx6znCyroGje3Ej8nt4SMVPLsJqtx+uJ7Tilqq/x8za+p/8AUW+mf8kdT4P3SKvjN+ufcjea6zz4oBQCgFAKAUBr8IOQaEhoo1upUEEZr+EfKK85KWTUclrUm/mTcxc+6JP9T0w10fiFXatzNchEWILOAG3lgyvzh5owZfvAp+IVdq3MZKJfdEn+p6Yacvq7VuGSifZ+ILEksSpRXGYKCM2bxQOy1d2Drzq5WVzGslY+fZutLaeZrYjS5t8HFyvp8mvptPgDAuKvB3snr/2cTqyLNutHaZkBM+qhgDu4+TWv8nyCuCPBmFeLdB0JWXPfQ9CfPbVz2ub5byb3Ln/FPanzj/24v7atv6bwHRe9keekYPpF0mxONKHFSZygIU5VWwa1/BAvyFd+B4NoYPKzKavr031GspuWsxMTlSCDYggg+Ucq7ZJSVmam3QYqVo95CkGacyFgplDbxVO8dy/AFAl8EnLdhzqmnSpxnkVHK0ba8m1r6Erabtx12voN9OtE8mN2g1wMPlzLKt9QRvuJzmZtNWuL8r2qONLBx0ud7NPw6FoS7PMz+YxvSnarvGkUsRSUtvXudOINlAS/Do19bHle/OurAYeMZucJXjqXnp59RrJvUzH9Ftle6sZBB2SSKrfwXu5+pQxqfhPE8nwtSpzpaO96F8xCN5JH1mosLDkK+UHce0AoBQCgFAKAUAoDD9Lj/k5tQNBq2804l8EREOW8ULqWsBQHHOsrFMmGwrMcziOUeE7674gXLktcdoJNrEVxYiCnUin2npeBMVLDYXEVIe1+W3PpdzfupiXNgCw7ZWP+yOpMLHJhbtZy8P1VVxSqLnjFm+10lIKAUAoBQCgIsS5VGI5hSRoTqBpoup8w1oDUY9ruq3OGSTmLqojUkZLkObgqMxF9DewsLGtciOwFxFtgsxVcEvhKLscos0gTW0ZsQTcjsAv3XZEdgL3EBXw0MhiCF3wzFSBdc8sZKnQcrkHSmRHYC9xmGVTGQigBuYABuVIX6vaK48dG1FuPxNo6zB7SgnfAzphWyYgxIUY+Ll8FT8k6OAewtft06eBp0FOLqK6UvzGKl7aD5/6EYaOTH4aOZM8byqrLyvc2F/Je1x2i4r6pwrOcMHUqUnb8qs/r8jhh7STPpf3r4L5ph/Ux/wBtfNuU1unLe/U7MlbDz3sYL5ph/Ux/21nlVfpy3v1GSjSut/ovhxs55YII43idHvHGqEqTlYEqNRx3/lq54BxtSONjGcm1K60t7NGvtRHVisk+flBzEnl2V7DD0sTLGSq1WnC1o27+dbdGvdbUc7aybIv8LtOWMAK2gzWBVWX4QKHurAg3yrz7hXfPD05tuS2bea9tXezS7Lxek+KFvhibd4U3587ji5nn5O4VD+H4bofUzlMxuLxTSMXkNybAnQaKABy8gFTf2sPTu9EV8tJjS2dI6hdl7zGyTkAiCOw8jzEgH7KyD668zxqxNqMKS/c7/Bf7fyJqC03O+V4Y6hQCgFAKAUAoBQCgNb6fSN7mCKkjb1xGRGiPcZHbK6yI65XKCO5HORdaA5f06TLBg1y5bRSi1lA0lIuoREXIea2RdCNKrsb7UT2HFb3df4fSRvXU9+pP9M/5I6mwXuviV/Gb9c/8Ub1XWefFAKAUAoBQCgFqAUBjtufFp9NB/wA8dARdJMOZoWgV2R5FYB0JVksNHDDUEMVrlxdVU6ek2irmt9EM2B2ZvMbI5McV5XkYu2cliYwSTfLmWOw7RapcBSlVqWpr2mrJc5iTstJxDq4RpNq4VVHKVX+pOJvuFe/4S4Q/tV8PJaFBJO2t6n9VuZywjpTPqmvCnSYTbezZ5XDROq5FIVWvZjJcPmtpYLltcNrflQEe1NiPNgpoJHZmkjlXnpd82TkAbLw6ctO2paFTN1Yz2NPczDV0fKt6+vxaaTRwCtjAoDxhcW76hxFJVqUqb1NNbzKdnc+geo7Z64fZ4Z7q07tIC2l1HAoB/lJt+9XzHhWMadfMRbagslN7383qR209KudDmxSKQrMASGIBOpCC7EDtsCKrTclBoD2gFAKAUAoBQCgPDQHDOsPpEmMmTIjLugyHPbU5uyxPdVRi6qm0lzH0Li7wfUw1OU5tWmotW+OveZ7qq6SpHlwZRi8sjuGFsoG7B17fkH01Pg6ysqfOVnGXg6q5yxd1kpJW59dtnbtOrVYHkBQCgFAKAUAoBQCgMdtz4tPpoP8AnjoCbHr4Ddoa3nDaEfgfqFcePinRbfMbR1mPx+GV4sTE4vG8RLKeXEGDebkD5xftrXgmtNanpi1b77xUSPlrZuPkglSaJisiEMpHYR/Tst5a+z4ihGtCVOpG8ZLs8yuTtpRuh64NpX8OL1a+2qCXF3CKcY2lpvzrsJc7Kxc7O62doPKivJGqswUkRrcAm19e6tqvFzCRpylFSulfS15IKtI2YdL8ezIiYiPM1w14kIVo2VJb6g23jaHxQedVn4XhYpylGVl267ptc3RWnt2G2ckc/wAf0ZBBnMwCuDKbJyvEZCAAbA3BsvcVN69FQxzglRUXdaNfbk7N72p6CJx5zU6uiMUBJhoGd1RBdnYKo7yxsB6TUdaqqVOU3qSuZSu7H1vsvAJBBFALZY0WMX7Qqga+ivkNSo6k3N627nelZWLbamxEnfMXdSFyLlNgoObPw8jmDWN+4WtWhkvtn4RYkCLyBJ5AXLEkk27bmgLmgFAKAUAoBQCgFAfNG0fjZP42/MaoKntvvPreA/S0/wDGP0RnOrn/AMSw3nf/AIpKmwfvV98xW8Y/+nz74/8AkjvdXJ82FAKAUAoBQCgFAKAx+3FJjBVWYrJExCi5skqFrDtsATQEM+0M+Vd1Kt2XVkso17TeuXG+4l985mOsjTGgNcxu4eNTZFz2BLaN6fuNcvBqsp968zaZBucN8wP/AKZPZVxnqnSe9kdkRx7NgknjIwYVVWTMXhRRc5MvZqef30ztTpPeLIyv6Ew3zeH1SeymeqdJ7xZD9CYb5vD6pPZWM7PpPeLI5Z1u9BppsRDJgsNmG7KOIwqgFWJBI01IY/Zr1HF/hWjh6c4YidtN1e779SexENWm29BoX+HW0/mknpT+6vRfj/B/WfKXoQ5qWw8bq62n2YR/9h/7VDX4ewcoNU6yT2uMn8rIyqUr6UUw9XW1Bzwsl796f3Vx4LhihCm44iupNvXky1eFW7jaVNt6EdR6q+j+IwsEoxMRR2kuA8ZlJUKLG6mw1vXj+NdWOMxFN4b80VHm/LpvsZ0UFkp3N2w1s66JoVIKpkNmDcwST2V5nCJxrpPtJpaizOzsYsjOr3A3mVTIbEIrnDCxBCktK2ZtdIkvfsuyMohh2iNS/NtbiI8IYhAVBAHDq+U3uVy9tAbJgEcRoJGLPlGYm2rW18EAc+4UBPQCgFAKAUAoD5p2mhEslwRxtz0+Uaoaqam77T6xwdUhLDU1Fp2ir9mgznVwh/SOHNjYF7ns+Kk7amwaedT+9RXcY6keQzhdX0aOf2kd6FXB84FAKAUAoBQCgFAKAUBa7RPCP4l/GuXG+4l985mOs17a2KkhwskkcbNLHCcqq1w7IvCMqNmNz3a61U4epKM7RlZN/eskaHRfaU+Iiz4nDyYV/FaYPfyixuPMwBqWriasHaM7/D/QSXOjM2Hjt9tvbUXLa/S+S9DOSil7AaMx8gkP9TRYyv0vkvQZKI1cnkJPWD+6s8sr9L5L0MZKI0xFwDaQBgCLyAaH+as8rr9L5L0GSjD9Kdr4mGONsJA2IcyBWQzZeAq5JzhrLqF1OmtS0cTUk2pzt8F6GGkZjATl41aXNE5Gqb7PlP8AEDY1FPF1k7KV/gvQyoouLr+0PrD7a15ZiNvyXoZyULr+0PrD7actxG35L0MZKI41UOtmBF1AF7nhDe2pMFJyrpvtMS1GYq8IxQCgFAKAUAoBQCgOS9c/x+H+jb81VuP1xPacUtVX+PmZnqZH+Vm+m/8AjSpcD7v4lfxp/Wr/AAX1Z0Gu082KAUAoBQCgFAKAUAoDHbQxuVggRW4d4+dggCBgLi4sx1vbQacxcUBjzt/C5c2QhbZid3oFyowY+QiWO3bxagWNgKYdvwEspiYOGKZcik5s+VRpoCdD3WPOgKzt/C2vl0sh1QAlXQuGCnUgKDfTsIF6Am2XtSCdsix5Wy5iGQaaKbZhpezofr8hsBd4iJRIlgBo3IAeLVfwl7pd/qbw1kGxkBAuAfgouf8APTg/2Zd4kZPdL4o9AqwNBul8UegUA3S+KPQKAbpfFHoFABGByA9FAV0AoBQCgFAKAUAoBQHJOuj4+D6NvzVW4/XE9pxS1Vfh5mc6mh/lJfpj/wAaVNgfd/EruNH61f4r6s3+uw84KAUAoBQCgFAKAUAoCDEYOOQqXRHKHMpZQxU96kjQ6DUd1AUR7OiAsIowNTYIoFza+lvIPQO6gKYtlwKQVhiUjlZFFuLNpYacWvn1oA2yYDzhiPLnGvyRZezsXQeSgJIcDGjZkjRWIsSqqDbuuBfnQFh0hwhlQxB2jLxyIHQlWQsoAZWGoINj9VcOOlkwi30vU2iY7q+2dLh8LFFOzvMIozIZGLsHZpCVzXNwt8otpw1vhJxnlOOq/kJG0V1mooBQCgFAKAUAoBQFLuALkgDy6UBCuOjPJ19IoCYOO8UBVegFAcl66Pj4Po2/NVbj9cT2nFL2avw8zOdTf6nL9Mf+OOpsD7v4lbxo/XfxX1Zv1dh50UAoBQCgFAKAUAoBQCgFAKAUAoCyxnhx+Z/+tV3CXul3+TN4az3C/GP/AAp+MlY4M92+/wAhPWXlWRoKAUAoBQCgFAKAUBgOkvhJ5j/SgMNQC1AeqxHIkeY2oCT3S/jt9o+2gND6x3JkhuSeBuZv8qq3H64ntOKWqr/HzM91dY148LwG13YnQG50F/QB6K6MH7pFRxjb/EJdy+hs/wCl5vH+5fZXUURQ205T8s/VYfgKAgkmZvCYnzkmgKRIw5E+k0BWMU45O32jQEg2hKP/ADG9N/xoCQbVm8f7l9lAe/pebx/uX2UBUu2ZfGB84H9KAql23KeWVfMPbegLdtoyn5bfh+FAeDaEv7RvTQFQ2nL45+72UBWNrzeN9y+ygK121KO1T5x7KAnwm0WllUMALKx0v+7Vdwl7pd/kzeGs9xm0WilIUA3RDrfxpO6nBnun3+SE9ZEduydyeg+2rE0PP05L+76D7aAfpyX930H20BUNvSdqr94/rQFzhNtM7Bd2Lk9h9PZQGaoBQCgFAYDpL4SeY/iKAw1AKAUAoDRusT4yL+A/mqtx+uJ7Tilqq/x8zMdBf1X+Zq6cH7lfEp+Mf/UJ9y+hsNdJRigFAKAUAoBQCgFAKAUAoBQCgFAT4ByHJHMRyEecZar+Efdx7/U3hrJds/HH+BPxescG+6ff5IT1lnViaCgFAKAkwzsGUp4V9POaA3NL2F+fb56A9oBQCgNf6SeEnmP40Bh7UAtQC1ALUBoHWfPuzG5GgQn/AHVwYuGXOMe89VxexKw2Hr1mrpZPmZzoA4bCBgbgsxB9FT4WLjTs+36lbw9VhVxrnB3TUbbjY66CnuKC4tQC1ALUAtQXFqC4tQXFqAWoLi1BcWoBagFqAUBNg/Cb6KT/AK1wcI+7j3+pvDWTbY+OP8K/9qxwb7p9/kjE9ZZ1YGooBQCgANAbjgixRS/hW1/p91AT0AoBQHOOs2INPFmdkVYZHOVit7OoFyFbv7jXFir3Wm2vyPScAxWTP8ik24pXSevK2tbNqNLXYzufg8QSDbKTnHCxbKWPybhe7UkCuS03qk/mehdXDwX9yhG616I69F7aNOl7tJ4diSknLK+UKCbhs193GxXL43wmi31tRqp0n8zKq4RLTSje+yNtcle+zRpfaSS7CksCJn5G+bMNcoOo5qo1BY8jYWFZcZ9J/M1jXwt3ejH4KO35vYl33MTtON4mC70todQWGquynQnvQ/VaopynF+0zuw1HDVo5WZivhHnSezYzEYzEgsEkOYtoFOvK5PPs0rMc5JZd9XOYqrCUqioOKvP9qS02u7vsRLC5XQEgX0toOQ7K1c3bWTQw9NNqUE+2y2L79CTfN4x9JrTLltJuSUOhHchvm8Y+k0zkto5JQ6EdyJIN47BVLFibAAmsqc3oTZpUw+GhFylCNl2L0JZYJV55jyN1bOvFovEpI1OnOtsqptZHGGDl+yPxik9GvQ0mVNhMQFLFZAo5khtNWBv5ip81qXqWvp+ZhLAuWSlC/cuz1RSIZ7kZZbjQizaG17H6taZVTa/mZzeCtfJhuiBDNrpILXvfMLZVLEXPblBNu6mVU2v5jN4Low3LndvroJPcc+UMMxBtYK2ZuK+W6A5hex5is3qbWaWwOU4uMdF9cUlo16WraCHLNztJaxa/F4K8z5h31rlVNr+ZJmcHqyYbNUT3dzXtaW/O1mvYi408wJrOVU2v5mMzgrXyYW7olM29W2YuL3sbmxtzseR51hzmudm0MPhJ+zCO5ehF7ofxm9JrGdnte8k5Fh+rj4V6D3Q/jN6TTOT2sciw/Vx8K9B7obxm9JpnJ7XvM8jw/Vx3L0Or9V6JLgznRWZZWW7KGPgqeZ89aVK09CUnvPDcYqEKeLWSkk4p6FbnZsU8UeYLCqBmDqSoXhHJrkeUEZe0jyEjTKk1ebZQlM4j3jHEWUhU4ixRDxMLg3sDy0Ovn0NbQqVIxtTbDSNb6ynXD4dN1mR3e2ZXYEBQSe3zVvDE1X+5l7xfwNLEYiWcSaS1PtNJwXuqWLeLiXHEy2Z3HgKG0IvckE87cuetdMalWSupHoq2E4PpVc26K1J6O12+9ZPiMJjEvfFGw/1JCwuwC3Vbm5uOV6y5Vl+4ihS4Nna1D5aNV3pbWoqkwWLvZcUx1cXLyC+7kyMba2AJXn36XrLlW5pfdzEafBtrugubZzxylz9/+jE4zaGJjcoZ5CRbUSPYggEEXseRFRSr1U7ZR30uDMBUgpqkt3wOr9VmKxEmFLYhi65yImY3YqBZte0ZgbX159lqscLKcoXkeL4epYali8igrWWlc1//AJY3SukpRQCgOTddHxuH/gf8wqux/wC34+R7Pijqrfx/5Gg7PVDIokNla6km4C5gQGNuxSQfqrgha+k9ZiHNU24a1p77c3xWgzMmHwbm6uUGUuLHUHRcpz31GUtbmd4NdKlcabehlbGpjYKzV9NvO+jbdLYrajG7bSISkQWyWFrEkek61HUyb/lO7BOq6SdXWY8mtUjolJrUiH3OpfOQMwFgfPf01JnGoZK1HGsJTliM/JfnS1/L4/H5Ew7fP/QVG9SOuGt9/kj2sEgoCXCYgxuHW1x36ggixBHcQSPrrKdndEVWkqsHCXOZWPpLKoAVUAFsvhm2Xylrnu1J8lqkz0lqOF8F0pO8m9OvV6WXw+JQOkMoy5Qi5bBbBjoiMqjU62Dt/WmekbfhtJ3ym3fXq52m3q57IqbpJNcEBRY3A4rc1Pa3eg9JpnpGFwZRSs7/AC7eztKffDLkK5U4lyE2OYjIF537hTPStYz+G0stSu9Dvbm132DD9IplAXhKgBQpvYAKV0sdCQTe3koq0krCpwZRnJy0pt3vo23+VtBW/SaYgiya3ueLNc8jmzX01sOWp0rOeZquCqKd7v5W3W5+fnKB0hl7Qp1ZrWYavIJNbHscXHnPfWM9L73mz4Npcza1Lm5lk7Oda/gWW0doPMwZ7XAsLaDVmb8WNaSm5azpw+GhQTUOf0S8i1rU6BQCgOp9ViOcFPuyFYyMFLC4Vt2liR22uNPJUcmlJX1HheNH6mH+PmzN9EuiyYAZFlllaRmkdpCDdyOJlUaLft+81vWrurptY8ylYk6WdGItoI0MzSKLIwMbFSGBexI8FgO4j0VijWlS/Mg1c1brQiZMLhEkfO6kgvbLnKqBmy3Nif61hNOTaVj1fFVf3ancvqc6jnZbWJ0N7dl/NyqROx7CdOMr3RtE8ULEWxDBmci+85CY7y9r9q8B7Mx1rpai+f7en/RSQlWitNNWSTtbo/l+v5l2ajHbbCxpGI5mdiXz8ZPgEZLi/ZdvvqOpZJWZ14LKqSk5wSStbRtWnyMKzX56+eoSzSSVkdO6msROd8hN8OoBF+yVjyXyFbk/V3mrPAuTi1zHh+NVOhGrCUfbevtWpN9v3sOoV3nkxQCgLHH7HgnIM0MchGgLqGsD3XrWUIy1ompYirSvm5uN9ja+ha+9XBfNIPVp7K1zUOitxLy/FdbLxP1HvVwXzSD1aeymah0VuHL8V1svE/Ue9XBfNIPVp7KZqHRW4cvxXWy8T9R71cF80g9WnspmodFbhy/FdbLxP1PPepgvmkHq09lM1DorcOX4rrZeJ+oHRTBfNIPVp7KZqHRW4cvxXWy8T9T33q4L5pB6tPZTNQ6K3Dl+K62XifqPergvmkHq09lM1DorcOX4rrZeJ+o96uC+aQerT2UzUOitw5fiutl4n6j3q4L5pB6tPZTNQ6K3Dl+K62XifqPergvmkHq09lM1DorcOX4rrZeJ+o96uC+aQerT2UzUOitw5fiutl4n6j3q4L5pB6tPZTNQ6K3Dl+K62XifqPergvmkHq09lM1DorcOX4rrZeJ+o96uC+aQerT2UzUOitw5fiutl4n6j3q4L5pB6tPZTNQ6K3Dl+K62Xifqa90siwWC3X+QgkEhcEhEUqQvwdhl4s0jRp5M96ZqHRW4cvxXWy8T9SxwO1Nmukd8BHvJI0cKqRFS7JAzoHJHg+6IuJgoN9L0zVPorcOX4rrZeJ+pDDtLBHds2zoBGyB3bKhy5txoFC3Y/DfcO/RmqfRW4cvxXWy8T9S7w+M2dJNBFHs9M0rBWzxRpuwy4kr35iThX8G4tzI5FmodFbhy/FdbLxP1LnZW28Om8RcEYyJHULFugrWlljQk5lAZhBIddAFte5Fzo0+ityIKlapUeVOTb7W39S+wXSHCyyIqQyWcgLIQoXiz2Ns+cXKEeD3VjM0+ityNLssj0rgWRhJCALyrGELtK5gxIgIIyhFu7A2z3AYEjWmZp9FbkLsuH2lgZzZ8PmspZDLGGBtuw4A1ZLGRAcwF73FwL1nM0+itxLTxFWlfNyavsbX0MPgdp7Obd7zZ6KZBEQBCpsJFjLMbgcKtKguOdybaGmah0VuJeX4rrZeJ+pebNl2fMWybPTKsckhJjhN93l4VCk5syuCCNNaZqn0VuHL8V1svE/Ut4MXs8bsTYPDFpbFRhguICoRBrIcq5eLERi1jowblezNQ6K3Dl+K62XifqeHaWzdD+jhYrf4qHNmYwbtcob5QnQ3vp22NM1DorcOX4rrZeJ+ptPRdsOyu2Fg3KZgCQix5yBfwQb6XtxAdtbRio6kQ1a1Sq71JOXe2/qZytiIUAoBQCgFAKAUAoBQCgFAKAUAoBQCgFAKAUBHLErWzKDblcA21HsHooCE4CLX4KPUKp4F1VPBB01A7B2UBWuFjHJE0/dHZa34D0CgKY8BEpUrGgKAhbKoygnULYafVQHr4ONgVaNCG8IFQQdSdRbXUk+c0BUMOl75Vve97C99fafTQEb4CIliYkJcWclVJcDkGNuIeegJI8MgJIRQWADEKASF0AJ7QBQFJwcel404SCvCNCospGmlhpQCDBRpYpGikXAyqBYG17WGl7D0CgPPcMWnwaaEsOFdGPNhpoTc60B5JgImFmijItaxRTobAjlysq/ZHdQE8aAcgB26C1AV0AoBQ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344" name="AutoShape 8" descr="data:image/jpeg;base64,/9j/4AAQSkZJRgABAQAAAQABAAD/2wCEAAkGBxQTEhUUEhQWFhUXGRkVFxgVGBgVFxgXFRcYIBYaGBUaHyggGR8lHBgXITIhJSkrLi4xGB8zODMsOSguLisBCgoKDg0OGxAQGy8mICUsNCwsLCwvLCwsLC8vLC8tLCwvLCwtLCwsLCwsLS0sLCwsLCwuLCwsLCwsLCwsNCwsLP/AABEIAMQBAQMBEQACEQEDEQH/xAAcAAEAAQUBAQAAAAAAAAAAAAAAAwIEBQYHAQj/xABLEAACAQIDBAQHDAgGAAcAAAABAgMAEQQSIQUTIjEGB0FRMlJhcZGT0RQWIzNCVHOBkqGxshU0U2JygsHSFyRjorPCNUOUo8PT8f/EABsBAQACAwEBAAAAAAAAAAAAAAADBQECBAYH/8QAPxEAAgECAQYLBgUEAQUAAAAAAAECAxEEEhMhMVGRBQYUQVJTYXGSwdEyM4GhsfAVIjRCghYjcuHCNaKy4vH/2gAMAwEAAhEDEQA/AO40AoDS9qdLZIMY6SBPcykrdVLuzDDGVlzrIckmhtG8YBWxD62oC4xnTIwr8LCM27kltDIZhaMRFQzKnBcSi5YAC3Mgg0BbT9Pt2oklgyxHEHD5sz3CqMQXkbPEqlQICeFm0bUi2oE+zum4meKIQhJpYWkCPKAFlGa0LEKWuVR2zBSBbyigKMP01d92ow6CSWOKZA0+WPJKuIbikMdwQmHOgU6tzsC1AOk/SSeBmaIw7uLC+62WRWdpLMRu45FkAUkDQ5X1I0oCb38RCWONkIL769mUldy8ipddCd5upLW5EAHmKAtMZ08MaXaBc2jZRJIwEbRNIjFlhOpCkaAoD8vnQE20enscTTqIizQmEZQ63beSIktgL2MZkW/f2UBcYbpdvYo3ihBabEPh4Q8mVGCJI6yNIFJVWjjLABWN2UeUASdHulBxUpVYcsaorFyzk3aNGtpHu7cdvjLm1wLG9AWg6ZibBYnEYcKGhJVc5DqwOUxyEIw4WVgbXBGo7KAs5enEsDSRSxxzPHK0ZeHPEjAR4dxlS0mVv8wqcThbjVhewAzR6QuUxZ3IRsMr5jLIFjMgUsgz20Upu2L8hvLcwbAYzZHSrEsoV4onl36wODnwxjMkaul0+GU6FtVkIIyntIACXp8I8P7olhyKXVEGdrsvE0jXeNAcsaM1kL3tYG5FwLjA9NVkxgwohIJlmjz5wRliQlJLW5OVlUD/AEm8lAY737SoGmk3RjK4lo4VSUSA4UvwtPdkLkRtdcqlb6Zu0DJHpa4NmgAKrHJL8I6lVnmeKLdrJErSHNGxIIWwtbMSBQEJ6bsiM02HsR7qAETvNdsHKsb5iIhkBYmzHQAC9r2AEWK6dsiM5w4y754FJabXdDEF3a2HOlsOfAz+FqQBegKoen675YpIGjJIzFnU5I/c+8Z2ygjRrx2B5i97UBkuj3StMUYgqZS6TOwzK2QwPEuU20JImVrigMRN0txKYnE3iV8Nh5JEfLGysqphklDmdpMjEu4TIFBAIa9gaAnx3TncEpNBaRWKsI5M68KxSSFWKKTlhkMhFgfg2HcSBTF06ZhM64e6RKhBzyHOZI4XS2WEqLrMumYtobKdLgNodK5jh8LJAio087wnNHJiLCNJjmSNTG7XMQ8LKQCbgWtQGQwnSVlwssuJi3ckEaNJGGGsjxK+RSdAczBRc8+2gLODp2jtEixcUyxFCXGTeyO6PEXUHiQxsdL3CtbwaAz3R/aL4iESPGsZLMAquZNEYqSSUXtB0tyt5gBkqAUAoC0OzITLvjFHvbZd5kXPa1rZ7XtagPI9lQKuVYYwtmFgigWe2cWtyNhfvsKAjGxMPxfARcRLN8GupIYEnTUkO4/mPfQE6bPiHKNBxZ9FA47Wzee2l6Aok2VAy5WhiK2VbFFIypfILEclzNYdmY99AMTsuGRleSKN3TwWZFZlsbjKSNNaArGz4tfg01YOeEasrZlY95DcQPfrQEcGyIEBCQxKDcnKii+YWN7DtBt5qA9Gy4bKu6jyrcqMi2UkgmwtpqAfOKA9k2XC0e7MUZj0OQopW45cNrdg9FASx4RFBCooDcwFABsoUXA58IA8wAoCN9nREMpiQhlWNgVUhkS+VSLaqLmw7LmgKI9kwKuRYYglmXKEULle2cWtazWFx22FAXC4dBmsq8XhaDi0A4u/QAa9goCDC7LhiULHDGihs4VEVQG8YADn5aA8w+yIEJKQxKTe5VFBObnqB20BVDsyFCGSKNSLAFUUEWz2sQP9R/tt3mgI22NhyzuYIi0gKuxjXM6nmGNrkHy0B6mxsOMloIhuySlkXgJNyV00110oCU4CI3BjSxzg8I1EpvJ9o6nvPOgI4dkwKxZYY1YksWCKCWOa5uBz4m1/ePfQHg2NhwAu4isBYDItgALAWtytpQFU2yoHcO8MbODmDFFLBuHUEi9+FfsjuoCZcMgzWVRnN30HESACW7zYAa9gFAQRbJgVQqwxhRmsAigDOLNYW0uDY99AefofD5s24izWAzZFvZQABe3IBVH1CgJlwUYsQiXDGQcI0dr5mHcxubnnqaAjl2VAz7xoYzJoc5RS11IK8Vr6EAjusKArGz4gb7tLlg98ovmBJDXtzuzG/wC8e+gJoYlUWUBRroBYam50HlJoCugFAKAUAoBQCgFAKAUAoBQCgFAKAUAoBQCgFAKAUAoBQCgFAKAUAoBQCgFAKAUAoBQCgFAKAUAoBQCgFAKAUAoBQCgFAKAUAoBQCgFAKAinnC89SeQGpPmH9eVAWZxMi8UigDkBmGUeVj2nTzfjQEsLu5vbIv8Aub0jhH3nydoF5QCgFAKAUAoBQCgFAKAUAoDnvWb0nxODkiEDhQyMzAqrXIPlFceKrTptKPOeh4C4NoYyNR1r/ltaztt9DRcZ1mbRRSVcMdNMia3I7hUNPE1JSs5JLuLTG8CYShScqdOUpaNGVru7c1yuDrK2gRdpAp7ikZ/AVrPFVIuyd/gTYfgHBVIZU4Si9jkn9CT/ABHx/wC2X7CeytOWVftE/wDTnB/b4h/iPj/2y/YT2U5ZV+0P6c4P7fEP8R8f+2X7CeynLKv2h/TnB/b4j0dY2P8A2y+rT2Vnldb7Q/pzg/t8RnOinT3GNIN9E+IiOhMUfEnlGUWbyg//ALvTxrTtMreEuAcLTp5VGooyXNKSs/RnTBjwRwo5/lKfntXTPG0Y/u3HkcllJxEh5BV85Ln0C341yz4Tj+2O8yoFMbvvFBckENcWAGlvJf763wmKnWm1LVYSjYusXikiUvK6og5s5CqLmwux0GpFWJoY/wB9GC+d4b10f91Yyka5Udo99GC+d4b10f8AdTKQyo7R76MF87w3ro/7qZSGVHaTYPbeGlbJFiIZHsTlSRHaw5mwN7aj00ujKknqMhWTJbPOSSsepGhY+Cv9x8g+sigKeGPvZ28xdrfcAPqAoCKeEkozm5ziyjwV5/aPlP1AUBkKAUAoBQCgFAKAUAoBQCgFAKA5J11/GwfRv+aq7G+1E9jxW9iv8P8AkbD1QqPcTaD45/ypU+D90VvGVLl77kbxux3D0V1Hn7Ibsdw9FBZDdjuHooLIs8YDmVQcoIYmwW+hW3MHxjXDjq86UVkG8YplnjBFGuaW5XtzZnH2dQPRVXn69R2yn9DfJiuYmbERomYkKgF9eEAW7jy81QWk3Y20EizKTYEeTy6X079O6sWYuVKwIuDcd41rDVjJG8qrIhYgCzakgdg76seDfePu80aTMB1m4pG2bMFdSbxaBgT8dHVrX93LuOPE+6l3HFp8O6Wzqy31GZStx5L86pHFrWjzrg1rRFesWMWPR2+Tn5PPSwsbX1XylccCq5iI30B11K8q7MD7b7iw4N94+7zOzhXfwxkXxQbsfOw5DyDU941FWpdFnioIyUSKOPRrE5BkXhbSw8I+Qd2pFAZDB4NIwcoFzzNgCT5bAD6hoKAklizW8hB9FASUAoDy9AL0AoD2gFAKAUAoBQCgFAcm66PjsP8ARt+YVW4/XE9pxS1Vf4+ZsHU/+ot9M/5UqfB+6RVcZf1z7kbzXWUAoBQFhjWtIpN7ZWF7EgElOZHLlVfj6U5xWSrm8HYhxESzRsma4bQlSO+qb80HpRJrMbjejccrMzsxzZ7CyWUyKysRdefETrepI13FWSMWIZ+iMLg5mfXNcjKpGeSN2y2Xh1jA07Ca25TJDJMvs3BCGMIpJF2NzzuzEnl5TUM55TuZSsSMpMiWNtG7L+LXfwb7x9xpMwXWSrrs+Y5gbGI2yjsmjq1rO1N9xy4h2pSfYcrTpAFJIhHFnJJIJzSMpOpXweG1jc2Nr1VKt2FIsRbmKh0lOt4lNzfmNQJGcKbqbgZrDla31Uz/AGDlPYep0mIQKY78iSX1JzKSeWmov5Cb9lqZ/RaxnlOi1jN9AtrNJj0bITlhdQqm5JLC7Em2puLnyXrpwk8qb7vM68DUy6j7vNHWsrSc7ovd8pvOR4I82vmqxLUrmjtuwosA3IDQDK3ooC4oDASdI1G0kwV9TA0pNvl5lyJflfIHa3Owv5wLbZnTGGRMdIWtHhJGBJ0vGkanOO8M4lAPbl0oC92ftB8XgI5YSEeaJWBPKNnUZuXMqSdO9baUBjJ9lYsLu9+oUqYls1mfiXKRnDEusIlNiSCwBa4vQFzJs3ESQQASKrBCshjkcqQAGjZWOrccaA35hn8xAoOzsbdQJAFG7ZgGOriWJ5Nct8ukot2ggdvCBkNhYbEqScTJm4VAAtbNds5Nh/DbXl2CgMxQCgFAKAUAoBQHJuuj47D/AEbfmFVuP1xPacUtVX+PmbB1P/qLfTP+VKnwfukVXGX9e+5G811lAKAUAoCGXDI2rKCe+2vp51hxUtDQIjgfFdh5Ccw/3XP31yzwNGXNbuNlJlBhkHiN5rofRqD6RXJPgzoy3m2WULOCgfkCA2vYCL61WODysnnN7iCVWkUqQRlfkb9qVY8HJqpJPZ5mk9Rb9LsFHPhXimd0VyovGud7q4YBUAYseHkAdL1bSipJpkM4qcXF85pK9W+Cy5vdsoFgxzGFSA3glgyArfy1zcipdpx/h9Ht3gdW2CLFPdsmYEAi8PNs1l8Dnwtpz0pyKl2j8Po9u89HVpgzYjGyWOYjig1CeFbh7O3upyKl2j8Po9u8zXRPoTh8LPvocQ8rBCuUmMgCSxBORQdQNKkpYeFN3iTUcLTpO8TdKnOgUBFisSkSM8jBEUXZmNgAOZJ7KzGLk1GKu2DAe+/Z+fN7tw3K3xqc78+fdXV+H4vqpeF+hrlx2lA6WbO474zCkMbgbxOxVA7e8Xp+H4vqpeF+gy47S82J0gwcuWKHEQySZb5Y3VibDiNhWlTC16SyqkJJbWmvqZUk9Rf7UwW9jyhyjAhlcAEqwPMX8lx5ia5zJg8T0VYyApKFTllynhURsqZbMLspIsTy560BfbP2Fu5hK0mawcBbEC7leNuI3ewILaXB5DtAzVAKAUAoBQCgFAKA5N10fHYf6NvzCq3H64ntOKWqr/HzNg6n/wBRb6Z/ypU+D90iq4y/r33I3musoBQCgFAKAUAoDW4Q+TwltuotMp72/e++qCNs+v8ALzJeY2HdLfNYZrWvbW3dfuq/IjH9IF+DUi4cSRhGBClWdwmYEqw5OdCpuCRQGPXYLZsxAY/vTE6kLma+6uSciczYZdAKAt16K6qbA5LKoMtwEDZsnxOoza3PF5aAqm6L5rcIAAtwykXsiqtzurmwUG3K/MGgLzZGHOGcRZFtLnkLB7nMixqSVCKNRY6dv3AZ2gOe9Push9m4gQnCiRWQSK+9KXuSCLZDyI7+0VecFcC8vpuaqWs7WtfzRFOpku1jSukHXA2Kw02H9xhN6hTNvi1s3bl3Yv5r1dYfixKhWhVdW+S0/Z2adpG611axzrF7Kmj8NCNCdLNYKQGzWvlIJFwbWuL16eniaVT2ZffmQNNFK7OlIvu2te3LUnh5LzOjKfrrblFK9sr7+0xZmX6G7ebZ2JXEmEyDK6AEmMG+hs2U8u61cHCmCWPo5mM7O6e35XRvCWS7nQP8dG+Yj15/+uvP/wBIy67/ALf/AGJc/wBh1rYmMabDxSum7aRFcpfNlzC9r2F+fdXk6sFCcop3SbV9vaTp3Re1GZFAKAUAoBQCgFAWe1toLh4XmcEqgubFR225sQBz5kgUByfrTx6znCyroGje3Ej8nt4SMVPLsJqtx+uJ7Tilqq/x8za+p/8AUW+mf8kdT4P3SKvjN+ufcjea6zz4oBQCgFAKAUBr8IOQaEhoo1upUEEZr+EfKK85KWTUclrUm/mTcxc+6JP9T0w10fiFXatzNchEWILOAG3lgyvzh5owZfvAp+IVdq3MZKJfdEn+p6Yacvq7VuGSifZ+ILEksSpRXGYKCM2bxQOy1d2Drzq5WVzGslY+fZutLaeZrYjS5t8HFyvp8mvptPgDAuKvB3snr/2cTqyLNutHaZkBM+qhgDu4+TWv8nyCuCPBmFeLdB0JWXPfQ9CfPbVz2ub5byb3Ln/FPanzj/24v7atv6bwHRe9keekYPpF0mxONKHFSZygIU5VWwa1/BAvyFd+B4NoYPKzKavr031GspuWsxMTlSCDYggg+Ucq7ZJSVmam3QYqVo95CkGacyFgplDbxVO8dy/AFAl8EnLdhzqmnSpxnkVHK0ba8m1r6Erabtx12voN9OtE8mN2g1wMPlzLKt9QRvuJzmZtNWuL8r2qONLBx0ud7NPw6FoS7PMz+YxvSnarvGkUsRSUtvXudOINlAS/Do19bHle/OurAYeMZucJXjqXnp59RrJvUzH9Ftle6sZBB2SSKrfwXu5+pQxqfhPE8nwtSpzpaO96F8xCN5JH1mosLDkK+UHce0AoBQCgFAKAUAoDD9Lj/k5tQNBq2804l8EREOW8ULqWsBQHHOsrFMmGwrMcziOUeE7674gXLktcdoJNrEVxYiCnUin2npeBMVLDYXEVIe1+W3PpdzfupiXNgCw7ZWP+yOpMLHJhbtZy8P1VVxSqLnjFm+10lIKAUAoBQCgIsS5VGI5hSRoTqBpoup8w1oDUY9ruq3OGSTmLqojUkZLkObgqMxF9DewsLGtciOwFxFtgsxVcEvhKLscos0gTW0ZsQTcjsAv3XZEdgL3EBXw0MhiCF3wzFSBdc8sZKnQcrkHSmRHYC9xmGVTGQigBuYABuVIX6vaK48dG1FuPxNo6zB7SgnfAzphWyYgxIUY+Ll8FT8k6OAewtft06eBp0FOLqK6UvzGKl7aD5/6EYaOTH4aOZM8byqrLyvc2F/Je1x2i4r6pwrOcMHUqUnb8qs/r8jhh7STPpf3r4L5ph/Ux/wBtfNuU1unLe/U7MlbDz3sYL5ph/Ux/21nlVfpy3v1GSjSut/ovhxs55YII43idHvHGqEqTlYEqNRx3/lq54BxtSONjGcm1K60t7NGvtRHVisk+flBzEnl2V7DD0sTLGSq1WnC1o27+dbdGvdbUc7aybIv8LtOWMAK2gzWBVWX4QKHurAg3yrz7hXfPD05tuS2bea9tXezS7Lxek+KFvhibd4U3587ji5nn5O4VD+H4bofUzlMxuLxTSMXkNybAnQaKABy8gFTf2sPTu9EV8tJjS2dI6hdl7zGyTkAiCOw8jzEgH7KyD668zxqxNqMKS/c7/Bf7fyJqC03O+V4Y6hQCgFAKAUAoBQCgNb6fSN7mCKkjb1xGRGiPcZHbK6yI65XKCO5HORdaA5f06TLBg1y5bRSi1lA0lIuoREXIea2RdCNKrsb7UT2HFb3df4fSRvXU9+pP9M/5I6mwXuviV/Gb9c/8Ub1XWefFAKAUAoBQCgFqAUBjtufFp9NB/wA8dARdJMOZoWgV2R5FYB0JVksNHDDUEMVrlxdVU6ek2irmt9EM2B2ZvMbI5McV5XkYu2cliYwSTfLmWOw7RapcBSlVqWpr2mrJc5iTstJxDq4RpNq4VVHKVX+pOJvuFe/4S4Q/tV8PJaFBJO2t6n9VuZywjpTPqmvCnSYTbezZ5XDROq5FIVWvZjJcPmtpYLltcNrflQEe1NiPNgpoJHZmkjlXnpd82TkAbLw6ctO2paFTN1Yz2NPczDV0fKt6+vxaaTRwCtjAoDxhcW76hxFJVqUqb1NNbzKdnc+geo7Z64fZ4Z7q07tIC2l1HAoB/lJt+9XzHhWMadfMRbagslN7383qR209KudDmxSKQrMASGIBOpCC7EDtsCKrTclBoD2gFAKAUAoBQCgPDQHDOsPpEmMmTIjLugyHPbU5uyxPdVRi6qm0lzH0Li7wfUw1OU5tWmotW+OveZ7qq6SpHlwZRi8sjuGFsoG7B17fkH01Pg6ysqfOVnGXg6q5yxd1kpJW59dtnbtOrVYHkBQCgFAKAUAoBQCgMdtz4tPpoP8AnjoCbHr4Ddoa3nDaEfgfqFcePinRbfMbR1mPx+GV4sTE4vG8RLKeXEGDebkD5xftrXgmtNanpi1b77xUSPlrZuPkglSaJisiEMpHYR/Tst5a+z4ihGtCVOpG8ZLs8yuTtpRuh64NpX8OL1a+2qCXF3CKcY2lpvzrsJc7Kxc7O62doPKivJGqswUkRrcAm19e6tqvFzCRpylFSulfS15IKtI2YdL8ezIiYiPM1w14kIVo2VJb6g23jaHxQedVn4XhYpylGVl267ptc3RWnt2G2ckc/wAf0ZBBnMwCuDKbJyvEZCAAbA3BsvcVN69FQxzglRUXdaNfbk7N72p6CJx5zU6uiMUBJhoGd1RBdnYKo7yxsB6TUdaqqVOU3qSuZSu7H1vsvAJBBFALZY0WMX7Qqga+ivkNSo6k3N627nelZWLbamxEnfMXdSFyLlNgoObPw8jmDWN+4WtWhkvtn4RYkCLyBJ5AXLEkk27bmgLmgFAKAUAoBQCgFAfNG0fjZP42/MaoKntvvPreA/S0/wDGP0RnOrn/AMSw3nf/AIpKmwfvV98xW8Y/+nz74/8AkjvdXJ82FAKAUAoBQCgFAKAx+3FJjBVWYrJExCi5skqFrDtsATQEM+0M+Vd1Kt2XVkso17TeuXG+4l985mOsjTGgNcxu4eNTZFz2BLaN6fuNcvBqsp968zaZBucN8wP/AKZPZVxnqnSe9kdkRx7NgknjIwYVVWTMXhRRc5MvZqef30ztTpPeLIyv6Ew3zeH1SeymeqdJ7xZD9CYb5vD6pPZWM7PpPeLI5Z1u9BppsRDJgsNmG7KOIwqgFWJBI01IY/Zr1HF/hWjh6c4YidtN1e779SexENWm29BoX+HW0/mknpT+6vRfj/B/WfKXoQ5qWw8bq62n2YR/9h/7VDX4ewcoNU6yT2uMn8rIyqUr6UUw9XW1Bzwsl796f3Vx4LhihCm44iupNvXky1eFW7jaVNt6EdR6q+j+IwsEoxMRR2kuA8ZlJUKLG6mw1vXj+NdWOMxFN4b80VHm/LpvsZ0UFkp3N2w1s66JoVIKpkNmDcwST2V5nCJxrpPtJpaizOzsYsjOr3A3mVTIbEIrnDCxBCktK2ZtdIkvfsuyMohh2iNS/NtbiI8IYhAVBAHDq+U3uVy9tAbJgEcRoJGLPlGYm2rW18EAc+4UBPQCgFAKAUAoD5p2mhEslwRxtz0+Uaoaqam77T6xwdUhLDU1Fp2ir9mgznVwh/SOHNjYF7ns+Kk7amwaedT+9RXcY6keQzhdX0aOf2kd6FXB84FAKAUAoBQCgFAKAUBa7RPCP4l/GuXG+4l985mOs17a2KkhwskkcbNLHCcqq1w7IvCMqNmNz3a61U4epKM7RlZN/eskaHRfaU+Iiz4nDyYV/FaYPfyixuPMwBqWriasHaM7/D/QSXOjM2Hjt9tvbUXLa/S+S9DOSil7AaMx8gkP9TRYyv0vkvQZKI1cnkJPWD+6s8sr9L5L0MZKI0xFwDaQBgCLyAaH+as8rr9L5L0GSjD9Kdr4mGONsJA2IcyBWQzZeAq5JzhrLqF1OmtS0cTUk2pzt8F6GGkZjATl41aXNE5Gqb7PlP8AEDY1FPF1k7KV/gvQyoouLr+0PrD7a15ZiNvyXoZyULr+0PrD7actxG35L0MZKI41UOtmBF1AF7nhDe2pMFJyrpvtMS1GYq8IxQCgFAKAUAoBQCgOS9c/x+H+jb81VuP1xPacUtVX+PmZnqZH+Vm+m/8AjSpcD7v4lfxp/Wr/AAX1Z0Gu082KAUAoBQCgFAKAUAoDHbQxuVggRW4d4+dggCBgLi4sx1vbQacxcUBjzt/C5c2QhbZid3oFyowY+QiWO3bxagWNgKYdvwEspiYOGKZcik5s+VRpoCdD3WPOgKzt/C2vl0sh1QAlXQuGCnUgKDfTsIF6Am2XtSCdsix5Wy5iGQaaKbZhpezofr8hsBd4iJRIlgBo3IAeLVfwl7pd/qbw1kGxkBAuAfgouf8APTg/2Zd4kZPdL4o9AqwNBul8UegUA3S+KPQKAbpfFHoFABGByA9FAV0AoBQCgFAKAUAoBQHJOuj4+D6NvzVW4/XE9pxS1Vfh5mc6mh/lJfpj/wAaVNgfd/EruNH61f4r6s3+uw84KAUAoBQCgFAKAUAoCDEYOOQqXRHKHMpZQxU96kjQ6DUd1AUR7OiAsIowNTYIoFza+lvIPQO6gKYtlwKQVhiUjlZFFuLNpYacWvn1oA2yYDzhiPLnGvyRZezsXQeSgJIcDGjZkjRWIsSqqDbuuBfnQFh0hwhlQxB2jLxyIHQlWQsoAZWGoINj9VcOOlkwi30vU2iY7q+2dLh8LFFOzvMIozIZGLsHZpCVzXNwt8otpw1vhJxnlOOq/kJG0V1mooBQCgFAKAUAoBQFLuALkgDy6UBCuOjPJ19IoCYOO8UBVegFAcl66Pj4Po2/NVbj9cT2nFL2avw8zOdTf6nL9Mf+OOpsD7v4lbxo/XfxX1Zv1dh50UAoBQCgFAKAUAoBQCgFAKAUAoCyxnhx+Z/+tV3CXul3+TN4az3C/GP/AAp+MlY4M92+/wAhPWXlWRoKAUAoBQCgFAKAUBgOkvhJ5j/SgMNQC1AeqxHIkeY2oCT3S/jt9o+2gND6x3JkhuSeBuZv8qq3H64ntOKWqr/HzM91dY148LwG13YnQG50F/QB6K6MH7pFRxjb/EJdy+hs/wCl5vH+5fZXUURQ205T8s/VYfgKAgkmZvCYnzkmgKRIw5E+k0BWMU45O32jQEg2hKP/ADG9N/xoCQbVm8f7l9lAe/pebx/uX2UBUu2ZfGB84H9KAql23KeWVfMPbegLdtoyn5bfh+FAeDaEv7RvTQFQ2nL45+72UBWNrzeN9y+ygK121KO1T5x7KAnwm0WllUMALKx0v+7Vdwl7pd/kzeGs9xm0WilIUA3RDrfxpO6nBnun3+SE9ZEduydyeg+2rE0PP05L+76D7aAfpyX930H20BUNvSdqr94/rQFzhNtM7Bd2Lk9h9PZQGaoBQCgFAYDpL4SeY/iKAw1AKAUAoDRusT4yL+A/mqtx+uJ7Tilqq/x8zMdBf1X+Zq6cH7lfEp+Mf/UJ9y+hsNdJRigFAKAUAoBQCgFAKAUAoBQCgFAT4ByHJHMRyEecZar+Efdx7/U3hrJds/HH+BPxescG+6ff5IT1lnViaCgFAKAkwzsGUp4V9POaA3NL2F+fb56A9oBQCgNf6SeEnmP40Bh7UAtQC1ALUBoHWfPuzG5GgQn/AHVwYuGXOMe89VxexKw2Hr1mrpZPmZzoA4bCBgbgsxB9FT4WLjTs+36lbw9VhVxrnB3TUbbjY66CnuKC4tQC1ALUAtQXFqC4tQXFqAWoLi1BcWoBagFqAUBNg/Cb6KT/AK1wcI+7j3+pvDWTbY+OP8K/9qxwb7p9/kjE9ZZ1YGooBQCgANAbjgixRS/hW1/p91AT0AoBQHOOs2INPFmdkVYZHOVit7OoFyFbv7jXFir3Wm2vyPScAxWTP8ik24pXSevK2tbNqNLXYzufg8QSDbKTnHCxbKWPybhe7UkCuS03qk/mehdXDwX9yhG616I69F7aNOl7tJ4diSknLK+UKCbhs193GxXL43wmi31tRqp0n8zKq4RLTSje+yNtcle+zRpfaSS7CksCJn5G+bMNcoOo5qo1BY8jYWFZcZ9J/M1jXwt3ejH4KO35vYl33MTtON4mC70todQWGquynQnvQ/VaopynF+0zuw1HDVo5WZivhHnSezYzEYzEgsEkOYtoFOvK5PPs0rMc5JZd9XOYqrCUqioOKvP9qS02u7vsRLC5XQEgX0toOQ7K1c3bWTQw9NNqUE+2y2L79CTfN4x9JrTLltJuSUOhHchvm8Y+k0zkto5JQ6EdyJIN47BVLFibAAmsqc3oTZpUw+GhFylCNl2L0JZYJV55jyN1bOvFovEpI1OnOtsqptZHGGDl+yPxik9GvQ0mVNhMQFLFZAo5khtNWBv5ip81qXqWvp+ZhLAuWSlC/cuz1RSIZ7kZZbjQizaG17H6taZVTa/mZzeCtfJhuiBDNrpILXvfMLZVLEXPblBNu6mVU2v5jN4Low3LndvroJPcc+UMMxBtYK2ZuK+W6A5hex5is3qbWaWwOU4uMdF9cUlo16WraCHLNztJaxa/F4K8z5h31rlVNr+ZJmcHqyYbNUT3dzXtaW/O1mvYi408wJrOVU2v5mMzgrXyYW7olM29W2YuL3sbmxtzseR51hzmudm0MPhJ+zCO5ehF7ofxm9JrGdnte8k5Fh+rj4V6D3Q/jN6TTOT2sciw/Vx8K9B7obxm9JpnJ7XvM8jw/Vx3L0Or9V6JLgznRWZZWW7KGPgqeZ89aVK09CUnvPDcYqEKeLWSkk4p6FbnZsU8UeYLCqBmDqSoXhHJrkeUEZe0jyEjTKk1ebZQlM4j3jHEWUhU4ixRDxMLg3sDy0Ovn0NbQqVIxtTbDSNb6ynXD4dN1mR3e2ZXYEBQSe3zVvDE1X+5l7xfwNLEYiWcSaS1PtNJwXuqWLeLiXHEy2Z3HgKG0IvckE87cuetdMalWSupHoq2E4PpVc26K1J6O12+9ZPiMJjEvfFGw/1JCwuwC3Vbm5uOV6y5Vl+4ihS4Nna1D5aNV3pbWoqkwWLvZcUx1cXLyC+7kyMba2AJXn36XrLlW5pfdzEafBtrugubZzxylz9/+jE4zaGJjcoZ5CRbUSPYggEEXseRFRSr1U7ZR30uDMBUgpqkt3wOr9VmKxEmFLYhi65yImY3YqBZte0ZgbX159lqscLKcoXkeL4epYali8igrWWlc1//AJY3SukpRQCgOTddHxuH/gf8wqux/wC34+R7Pijqrfx/5Gg7PVDIokNla6km4C5gQGNuxSQfqrgha+k9ZiHNU24a1p77c3xWgzMmHwbm6uUGUuLHUHRcpz31GUtbmd4NdKlcabehlbGpjYKzV9NvO+jbdLYrajG7bSISkQWyWFrEkek61HUyb/lO7BOq6SdXWY8mtUjolJrUiH3OpfOQMwFgfPf01JnGoZK1HGsJTliM/JfnS1/L4/H5Ew7fP/QVG9SOuGt9/kj2sEgoCXCYgxuHW1x36ggixBHcQSPrrKdndEVWkqsHCXOZWPpLKoAVUAFsvhm2Xylrnu1J8lqkz0lqOF8F0pO8m9OvV6WXw+JQOkMoy5Qi5bBbBjoiMqjU62Dt/WmekbfhtJ3ym3fXq52m3q57IqbpJNcEBRY3A4rc1Pa3eg9JpnpGFwZRSs7/AC7eztKffDLkK5U4lyE2OYjIF537hTPStYz+G0stSu9Dvbm132DD9IplAXhKgBQpvYAKV0sdCQTe3koq0krCpwZRnJy0pt3vo23+VtBW/SaYgiya3ueLNc8jmzX01sOWp0rOeZquCqKd7v5W3W5+fnKB0hl7Qp1ZrWYavIJNbHscXHnPfWM9L73mz4Npcza1Lm5lk7Oda/gWW0doPMwZ7XAsLaDVmb8WNaSm5azpw+GhQTUOf0S8i1rU6BQCgOp9ViOcFPuyFYyMFLC4Vt2liR22uNPJUcmlJX1HheNH6mH+PmzN9EuiyYAZFlllaRmkdpCDdyOJlUaLft+81vWrurptY8ylYk6WdGItoI0MzSKLIwMbFSGBexI8FgO4j0VijWlS/Mg1c1brQiZMLhEkfO6kgvbLnKqBmy3Nif61hNOTaVj1fFVf3ancvqc6jnZbWJ0N7dl/NyqROx7CdOMr3RtE8ULEWxDBmci+85CY7y9r9q8B7Mx1rpai+f7en/RSQlWitNNWSTtbo/l+v5l2ajHbbCxpGI5mdiXz8ZPgEZLi/ZdvvqOpZJWZ14LKqSk5wSStbRtWnyMKzX56+eoSzSSVkdO6msROd8hN8OoBF+yVjyXyFbk/V3mrPAuTi1zHh+NVOhGrCUfbevtWpN9v3sOoV3nkxQCgLHH7HgnIM0MchGgLqGsD3XrWUIy1ompYirSvm5uN9ja+ha+9XBfNIPVp7K1zUOitxLy/FdbLxP1HvVwXzSD1aeymah0VuHL8V1svE/Ue9XBfNIPVp7KZqHRW4cvxXWy8T9R71cF80g9WnspmodFbhy/FdbLxP1PPepgvmkHq09lM1DorcOX4rrZeJ+oHRTBfNIPVp7KZqHRW4cvxXWy8T9T33q4L5pB6tPZTNQ6K3Dl+K62XifqPergvmkHq09lM1DorcOX4rrZeJ+o96uC+aQerT2UzUOitw5fiutl4n6j3q4L5pB6tPZTNQ6K3Dl+K62XifqPergvmkHq09lM1DorcOX4rrZeJ+o96uC+aQerT2UzUOitw5fiutl4n6j3q4L5pB6tPZTNQ6K3Dl+K62XifqPergvmkHq09lM1DorcOX4rrZeJ+o96uC+aQerT2UzUOitw5fiutl4n6j3q4L5pB6tPZTNQ6K3Dl+K62Xifqa90siwWC3X+QgkEhcEhEUqQvwdhl4s0jRp5M96ZqHRW4cvxXWy8T9SxwO1Nmukd8BHvJI0cKqRFS7JAzoHJHg+6IuJgoN9L0zVPorcOX4rrZeJ+pDDtLBHds2zoBGyB3bKhy5txoFC3Y/DfcO/RmqfRW4cvxXWy8T9S7w+M2dJNBFHs9M0rBWzxRpuwy4kr35iThX8G4tzI5FmodFbhy/FdbLxP1LnZW28Om8RcEYyJHULFugrWlljQk5lAZhBIddAFte5Fzo0+ityIKlapUeVOTb7W39S+wXSHCyyIqQyWcgLIQoXiz2Ns+cXKEeD3VjM0+ityNLssj0rgWRhJCALyrGELtK5gxIgIIyhFu7A2z3AYEjWmZp9FbkLsuH2lgZzZ8PmspZDLGGBtuw4A1ZLGRAcwF73FwL1nM0+itxLTxFWlfNyavsbX0MPgdp7Obd7zZ6KZBEQBCpsJFjLMbgcKtKguOdybaGmah0VuJeX4rrZeJ+pebNl2fMWybPTKsckhJjhN93l4VCk5syuCCNNaZqn0VuHL8V1svE/Ut4MXs8bsTYPDFpbFRhguICoRBrIcq5eLERi1jowblezNQ6K3Dl+K62XifqeHaWzdD+jhYrf4qHNmYwbtcob5QnQ3vp22NM1DorcOX4rrZeJ+ptPRdsOyu2Fg3KZgCQix5yBfwQb6XtxAdtbRio6kQ1a1Sq71JOXe2/qZytiIUAoBQCgFAKAUAoBQCgFAKAUAoBQCgFAKAUBHLErWzKDblcA21HsHooCE4CLX4KPUKp4F1VPBB01A7B2UBWuFjHJE0/dHZa34D0CgKY8BEpUrGgKAhbKoygnULYafVQHr4ONgVaNCG8IFQQdSdRbXUk+c0BUMOl75Vve97C99fafTQEb4CIliYkJcWclVJcDkGNuIeegJI8MgJIRQWADEKASF0AJ7QBQFJwcel404SCvCNCospGmlhpQCDBRpYpGikXAyqBYG17WGl7D0CgPPcMWnwaaEsOFdGPNhpoTc60B5JgImFmijItaxRTobAjlysq/ZHdQE8aAcgB26C1AV0AoBQ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346" name="AutoShape 10" descr="data:image/jpeg;base64,/9j/4AAQSkZJRgABAQAAAQABAAD/2wCEAAkGBxQTEhUUEhQWFhUXGRkVFxgVGBgVFxgXFRcYIBYaGBUaHyggGR8lHBgXITIhJSkrLi4xGB8zODMsOSguLisBCgoKDg0OGxAQGy8mICUsNCwsLCwvLCwsLC8vLC8tLCwvLCwtLCwsLCwsLS0sLCwsLCwuLCwsLCwsLCwsNCwsLP/AABEIAMQBAQMBEQACEQEDEQH/xAAcAAEAAQUBAQAAAAAAAAAAAAAAAwIEBQYHAQj/xABLEAACAQIDBAQHDAgGAAcAAAABAgMAEQQSIQUTIjEGB0FRMlJhcZGT0RQWIzNCVHOBkqGxshU0U2JygsHSFyRjorPCNUOUo8PT8f/EABsBAQACAwEBAAAAAAAAAAAAAAADBQECBAYH/8QAPxEAAgECAQYLBgUEAQUAAAAAAAECAxEEEhMhMVGRBQYUQVJTYXGSwdEyM4GhsfAVIjRCghYjcuHCNaKy4vH/2gAMAwEAAhEDEQA/AO40AoDS9qdLZIMY6SBPcykrdVLuzDDGVlzrIckmhtG8YBWxD62oC4xnTIwr8LCM27kltDIZhaMRFQzKnBcSi5YAC3Mgg0BbT9Pt2oklgyxHEHD5sz3CqMQXkbPEqlQICeFm0bUi2oE+zum4meKIQhJpYWkCPKAFlGa0LEKWuVR2zBSBbyigKMP01d92ow6CSWOKZA0+WPJKuIbikMdwQmHOgU6tzsC1AOk/SSeBmaIw7uLC+62WRWdpLMRu45FkAUkDQ5X1I0oCb38RCWONkIL769mUldy8ipddCd5upLW5EAHmKAtMZ08MaXaBc2jZRJIwEbRNIjFlhOpCkaAoD8vnQE20enscTTqIizQmEZQ63beSIktgL2MZkW/f2UBcYbpdvYo3ihBabEPh4Q8mVGCJI6yNIFJVWjjLABWN2UeUASdHulBxUpVYcsaorFyzk3aNGtpHu7cdvjLm1wLG9AWg6ZibBYnEYcKGhJVc5DqwOUxyEIw4WVgbXBGo7KAs5enEsDSRSxxzPHK0ZeHPEjAR4dxlS0mVv8wqcThbjVhewAzR6QuUxZ3IRsMr5jLIFjMgUsgz20Upu2L8hvLcwbAYzZHSrEsoV4onl36wODnwxjMkaul0+GU6FtVkIIyntIACXp8I8P7olhyKXVEGdrsvE0jXeNAcsaM1kL3tYG5FwLjA9NVkxgwohIJlmjz5wRliQlJLW5OVlUD/AEm8lAY737SoGmk3RjK4lo4VSUSA4UvwtPdkLkRtdcqlb6Zu0DJHpa4NmgAKrHJL8I6lVnmeKLdrJErSHNGxIIWwtbMSBQEJ6bsiM02HsR7qAETvNdsHKsb5iIhkBYmzHQAC9r2AEWK6dsiM5w4y754FJabXdDEF3a2HOlsOfAz+FqQBegKoen675YpIGjJIzFnU5I/c+8Z2ygjRrx2B5i97UBkuj3StMUYgqZS6TOwzK2QwPEuU20JImVrigMRN0txKYnE3iV8Nh5JEfLGysqphklDmdpMjEu4TIFBAIa9gaAnx3TncEpNBaRWKsI5M68KxSSFWKKTlhkMhFgfg2HcSBTF06ZhM64e6RKhBzyHOZI4XS2WEqLrMumYtobKdLgNodK5jh8LJAio087wnNHJiLCNJjmSNTG7XMQ8LKQCbgWtQGQwnSVlwssuJi3ckEaNJGGGsjxK+RSdAczBRc8+2gLODp2jtEixcUyxFCXGTeyO6PEXUHiQxsdL3CtbwaAz3R/aL4iESPGsZLMAquZNEYqSSUXtB0tyt5gBkqAUAoC0OzITLvjFHvbZd5kXPa1rZ7XtagPI9lQKuVYYwtmFgigWe2cWtyNhfvsKAjGxMPxfARcRLN8GupIYEnTUkO4/mPfQE6bPiHKNBxZ9FA47Wzee2l6Aok2VAy5WhiK2VbFFIypfILEclzNYdmY99AMTsuGRleSKN3TwWZFZlsbjKSNNaArGz4tfg01YOeEasrZlY95DcQPfrQEcGyIEBCQxKDcnKii+YWN7DtBt5qA9Gy4bKu6jyrcqMi2UkgmwtpqAfOKA9k2XC0e7MUZj0OQopW45cNrdg9FASx4RFBCooDcwFABsoUXA58IA8wAoCN9nREMpiQhlWNgVUhkS+VSLaqLmw7LmgKI9kwKuRYYglmXKEULle2cWtazWFx22FAXC4dBmsq8XhaDi0A4u/QAa9goCDC7LhiULHDGihs4VEVQG8YADn5aA8w+yIEJKQxKTe5VFBObnqB20BVDsyFCGSKNSLAFUUEWz2sQP9R/tt3mgI22NhyzuYIi0gKuxjXM6nmGNrkHy0B6mxsOMloIhuySlkXgJNyV00110oCU4CI3BjSxzg8I1EpvJ9o6nvPOgI4dkwKxZYY1YksWCKCWOa5uBz4m1/ePfQHg2NhwAu4isBYDItgALAWtytpQFU2yoHcO8MbODmDFFLBuHUEi9+FfsjuoCZcMgzWVRnN30HESACW7zYAa9gFAQRbJgVQqwxhRmsAigDOLNYW0uDY99AefofD5s24izWAzZFvZQABe3IBVH1CgJlwUYsQiXDGQcI0dr5mHcxubnnqaAjl2VAz7xoYzJoc5RS11IK8Vr6EAjusKArGz4gb7tLlg98ovmBJDXtzuzG/wC8e+gJoYlUWUBRroBYam50HlJoCugFAKAUAoBQCgFAKAUAoBQCgFAKAUAoBQCgFAKAUAoBQCgFAKAUAoBQCgFAKAUAoBQCgFAKAUAoBQCgFAKAUAoBQCgFAKAUAoBQCgFAKAinnC89SeQGpPmH9eVAWZxMi8UigDkBmGUeVj2nTzfjQEsLu5vbIv8Aub0jhH3nydoF5QCgFAKAUAoBQCgFAKAUAoDnvWb0nxODkiEDhQyMzAqrXIPlFceKrTptKPOeh4C4NoYyNR1r/ltaztt9DRcZ1mbRRSVcMdNMia3I7hUNPE1JSs5JLuLTG8CYShScqdOUpaNGVru7c1yuDrK2gRdpAp7ikZ/AVrPFVIuyd/gTYfgHBVIZU4Si9jkn9CT/ABHx/wC2X7CeytOWVftE/wDTnB/b4h/iPj/2y/YT2U5ZV+0P6c4P7fEP8R8f+2X7CeynLKv2h/TnB/b4j0dY2P8A2y+rT2Vnldb7Q/pzg/t8RnOinT3GNIN9E+IiOhMUfEnlGUWbyg//ALvTxrTtMreEuAcLTp5VGooyXNKSs/RnTBjwRwo5/lKfntXTPG0Y/u3HkcllJxEh5BV85Ln0C341yz4Tj+2O8yoFMbvvFBckENcWAGlvJf763wmKnWm1LVYSjYusXikiUvK6og5s5CqLmwux0GpFWJoY/wB9GC+d4b10f91Yyka5Udo99GC+d4b10f8AdTKQyo7R76MF87w3ro/7qZSGVHaTYPbeGlbJFiIZHsTlSRHaw5mwN7aj00ujKknqMhWTJbPOSSsepGhY+Cv9x8g+sigKeGPvZ28xdrfcAPqAoCKeEkozm5ziyjwV5/aPlP1AUBkKAUAoBQCgFAKAUAoBQCgFAKA5J11/GwfRv+aq7G+1E9jxW9iv8P8AkbD1QqPcTaD45/ypU+D90VvGVLl77kbxux3D0V1Hn7Ibsdw9FBZDdjuHooLIs8YDmVQcoIYmwW+hW3MHxjXDjq86UVkG8YplnjBFGuaW5XtzZnH2dQPRVXn69R2yn9DfJiuYmbERomYkKgF9eEAW7jy81QWk3Y20EizKTYEeTy6X079O6sWYuVKwIuDcd41rDVjJG8qrIhYgCzakgdg76seDfePu80aTMB1m4pG2bMFdSbxaBgT8dHVrX93LuOPE+6l3HFp8O6Wzqy31GZStx5L86pHFrWjzrg1rRFesWMWPR2+Tn5PPSwsbX1XylccCq5iI30B11K8q7MD7b7iw4N94+7zOzhXfwxkXxQbsfOw5DyDU941FWpdFnioIyUSKOPRrE5BkXhbSw8I+Qd2pFAZDB4NIwcoFzzNgCT5bAD6hoKAklizW8hB9FASUAoDy9AL0AoD2gFAKAUAoBQCgFAcm66PjsP8ARt+YVW4/XE9pxS1Vf4+ZsHU/+ot9M/5UqfB+6RVcZf1z7kbzXWUAoBQFhjWtIpN7ZWF7EgElOZHLlVfj6U5xWSrm8HYhxESzRsma4bQlSO+qb80HpRJrMbjejccrMzsxzZ7CyWUyKysRdefETrepI13FWSMWIZ+iMLg5mfXNcjKpGeSN2y2Xh1jA07Ca25TJDJMvs3BCGMIpJF2NzzuzEnl5TUM55TuZSsSMpMiWNtG7L+LXfwb7x9xpMwXWSrrs+Y5gbGI2yjsmjq1rO1N9xy4h2pSfYcrTpAFJIhHFnJJIJzSMpOpXweG1jc2Nr1VKt2FIsRbmKh0lOt4lNzfmNQJGcKbqbgZrDla31Uz/AGDlPYep0mIQKY78iSX1JzKSeWmov5Cb9lqZ/RaxnlOi1jN9AtrNJj0bITlhdQqm5JLC7Em2puLnyXrpwk8qb7vM68DUy6j7vNHWsrSc7ovd8pvOR4I82vmqxLUrmjtuwosA3IDQDK3ooC4oDASdI1G0kwV9TA0pNvl5lyJflfIHa3Owv5wLbZnTGGRMdIWtHhJGBJ0vGkanOO8M4lAPbl0oC92ftB8XgI5YSEeaJWBPKNnUZuXMqSdO9baUBjJ9lYsLu9+oUqYls1mfiXKRnDEusIlNiSCwBa4vQFzJs3ESQQASKrBCshjkcqQAGjZWOrccaA35hn8xAoOzsbdQJAFG7ZgGOriWJ5Nct8ukot2ggdvCBkNhYbEqScTJm4VAAtbNds5Nh/DbXl2CgMxQCgFAKAUAoBQHJuuj47D/AEbfmFVuP1xPacUtVX+PmbB1P/qLfTP+VKnwfukVXGX9e+5G811lAKAUAoCGXDI2rKCe+2vp51hxUtDQIjgfFdh5Ccw/3XP31yzwNGXNbuNlJlBhkHiN5rofRqD6RXJPgzoy3m2WULOCgfkCA2vYCL61WODysnnN7iCVWkUqQRlfkb9qVY8HJqpJPZ5mk9Rb9LsFHPhXimd0VyovGud7q4YBUAYseHkAdL1bSipJpkM4qcXF85pK9W+Cy5vdsoFgxzGFSA3glgyArfy1zcipdpx/h9Ht3gdW2CLFPdsmYEAi8PNs1l8Dnwtpz0pyKl2j8Po9u89HVpgzYjGyWOYjig1CeFbh7O3upyKl2j8Po9u8zXRPoTh8LPvocQ8rBCuUmMgCSxBORQdQNKkpYeFN3iTUcLTpO8TdKnOgUBFisSkSM8jBEUXZmNgAOZJ7KzGLk1GKu2DAe+/Z+fN7tw3K3xqc78+fdXV+H4vqpeF+hrlx2lA6WbO474zCkMbgbxOxVA7e8Xp+H4vqpeF+gy47S82J0gwcuWKHEQySZb5Y3VibDiNhWlTC16SyqkJJbWmvqZUk9Rf7UwW9jyhyjAhlcAEqwPMX8lx5ia5zJg8T0VYyApKFTllynhURsqZbMLspIsTy560BfbP2Fu5hK0mawcBbEC7leNuI3ewILaXB5DtAzVAKAUAoBQCgFAKA5N10fHYf6NvzCq3H64ntOKWqr/HzNg6n/wBRb6Z/ypU+D90iq4y/r33I3musoBQCgFAKAUAoDW4Q+TwltuotMp72/e++qCNs+v8ALzJeY2HdLfNYZrWvbW3dfuq/IjH9IF+DUi4cSRhGBClWdwmYEqw5OdCpuCRQGPXYLZsxAY/vTE6kLma+6uSciczYZdAKAt16K6qbA5LKoMtwEDZsnxOoza3PF5aAqm6L5rcIAAtwykXsiqtzurmwUG3K/MGgLzZGHOGcRZFtLnkLB7nMixqSVCKNRY6dv3AZ2gOe9Push9m4gQnCiRWQSK+9KXuSCLZDyI7+0VecFcC8vpuaqWs7WtfzRFOpku1jSukHXA2Kw02H9xhN6hTNvi1s3bl3Yv5r1dYfixKhWhVdW+S0/Z2adpG611axzrF7Kmj8NCNCdLNYKQGzWvlIJFwbWuL16eniaVT2ZffmQNNFK7OlIvu2te3LUnh5LzOjKfrrblFK9sr7+0xZmX6G7ebZ2JXEmEyDK6AEmMG+hs2U8u61cHCmCWPo5mM7O6e35XRvCWS7nQP8dG+Yj15/+uvP/wBIy67/ALf/AGJc/wBh1rYmMabDxSum7aRFcpfNlzC9r2F+fdXk6sFCcop3SbV9vaTp3Re1GZFAKAUAoBQCgFAWe1toLh4XmcEqgubFR225sQBz5kgUByfrTx6znCyroGje3Ej8nt4SMVPLsJqtx+uJ7Tilqq/x8za+p/8AUW+mf8kdT4P3SKvjN+ufcjea6zz4oBQCgFAKAUBr8IOQaEhoo1upUEEZr+EfKK85KWTUclrUm/mTcxc+6JP9T0w10fiFXatzNchEWILOAG3lgyvzh5owZfvAp+IVdq3MZKJfdEn+p6Yacvq7VuGSifZ+ILEksSpRXGYKCM2bxQOy1d2Drzq5WVzGslY+fZutLaeZrYjS5t8HFyvp8mvptPgDAuKvB3snr/2cTqyLNutHaZkBM+qhgDu4+TWv8nyCuCPBmFeLdB0JWXPfQ9CfPbVz2ub5byb3Ln/FPanzj/24v7atv6bwHRe9keekYPpF0mxONKHFSZygIU5VWwa1/BAvyFd+B4NoYPKzKavr031GspuWsxMTlSCDYggg+Ucq7ZJSVmam3QYqVo95CkGacyFgplDbxVO8dy/AFAl8EnLdhzqmnSpxnkVHK0ba8m1r6Erabtx12voN9OtE8mN2g1wMPlzLKt9QRvuJzmZtNWuL8r2qONLBx0ud7NPw6FoS7PMz+YxvSnarvGkUsRSUtvXudOINlAS/Do19bHle/OurAYeMZucJXjqXnp59RrJvUzH9Ftle6sZBB2SSKrfwXu5+pQxqfhPE8nwtSpzpaO96F8xCN5JH1mosLDkK+UHce0AoBQCgFAKAUAoDD9Lj/k5tQNBq2804l8EREOW8ULqWsBQHHOsrFMmGwrMcziOUeE7674gXLktcdoJNrEVxYiCnUin2npeBMVLDYXEVIe1+W3PpdzfupiXNgCw7ZWP+yOpMLHJhbtZy8P1VVxSqLnjFm+10lIKAUAoBQCgIsS5VGI5hSRoTqBpoup8w1oDUY9ruq3OGSTmLqojUkZLkObgqMxF9DewsLGtciOwFxFtgsxVcEvhKLscos0gTW0ZsQTcjsAv3XZEdgL3EBXw0MhiCF3wzFSBdc8sZKnQcrkHSmRHYC9xmGVTGQigBuYABuVIX6vaK48dG1FuPxNo6zB7SgnfAzphWyYgxIUY+Ll8FT8k6OAewtft06eBp0FOLqK6UvzGKl7aD5/6EYaOTH4aOZM8byqrLyvc2F/Je1x2i4r6pwrOcMHUqUnb8qs/r8jhh7STPpf3r4L5ph/Ux/wBtfNuU1unLe/U7MlbDz3sYL5ph/Ux/21nlVfpy3v1GSjSut/ovhxs55YII43idHvHGqEqTlYEqNRx3/lq54BxtSONjGcm1K60t7NGvtRHVisk+flBzEnl2V7DD0sTLGSq1WnC1o27+dbdGvdbUc7aybIv8LtOWMAK2gzWBVWX4QKHurAg3yrz7hXfPD05tuS2bea9tXezS7Lxek+KFvhibd4U3587ji5nn5O4VD+H4bofUzlMxuLxTSMXkNybAnQaKABy8gFTf2sPTu9EV8tJjS2dI6hdl7zGyTkAiCOw8jzEgH7KyD668zxqxNqMKS/c7/Bf7fyJqC03O+V4Y6hQCgFAKAUAoBQCgNb6fSN7mCKkjb1xGRGiPcZHbK6yI65XKCO5HORdaA5f06TLBg1y5bRSi1lA0lIuoREXIea2RdCNKrsb7UT2HFb3df4fSRvXU9+pP9M/5I6mwXuviV/Gb9c/8Ub1XWefFAKAUAoBQCgFqAUBjtufFp9NB/wA8dARdJMOZoWgV2R5FYB0JVksNHDDUEMVrlxdVU6ek2irmt9EM2B2ZvMbI5McV5XkYu2cliYwSTfLmWOw7RapcBSlVqWpr2mrJc5iTstJxDq4RpNq4VVHKVX+pOJvuFe/4S4Q/tV8PJaFBJO2t6n9VuZywjpTPqmvCnSYTbezZ5XDROq5FIVWvZjJcPmtpYLltcNrflQEe1NiPNgpoJHZmkjlXnpd82TkAbLw6ctO2paFTN1Yz2NPczDV0fKt6+vxaaTRwCtjAoDxhcW76hxFJVqUqb1NNbzKdnc+geo7Z64fZ4Z7q07tIC2l1HAoB/lJt+9XzHhWMadfMRbagslN7383qR209KudDmxSKQrMASGIBOpCC7EDtsCKrTclBoD2gFAKAUAoBQCgPDQHDOsPpEmMmTIjLugyHPbU5uyxPdVRi6qm0lzH0Li7wfUw1OU5tWmotW+OveZ7qq6SpHlwZRi8sjuGFsoG7B17fkH01Pg6ysqfOVnGXg6q5yxd1kpJW59dtnbtOrVYHkBQCgFAKAUAoBQCgMdtz4tPpoP8AnjoCbHr4Ddoa3nDaEfgfqFcePinRbfMbR1mPx+GV4sTE4vG8RLKeXEGDebkD5xftrXgmtNanpi1b77xUSPlrZuPkglSaJisiEMpHYR/Tst5a+z4ihGtCVOpG8ZLs8yuTtpRuh64NpX8OL1a+2qCXF3CKcY2lpvzrsJc7Kxc7O62doPKivJGqswUkRrcAm19e6tqvFzCRpylFSulfS15IKtI2YdL8ezIiYiPM1w14kIVo2VJb6g23jaHxQedVn4XhYpylGVl267ptc3RWnt2G2ckc/wAf0ZBBnMwCuDKbJyvEZCAAbA3BsvcVN69FQxzglRUXdaNfbk7N72p6CJx5zU6uiMUBJhoGd1RBdnYKo7yxsB6TUdaqqVOU3qSuZSu7H1vsvAJBBFALZY0WMX7Qqga+ivkNSo6k3N627nelZWLbamxEnfMXdSFyLlNgoObPw8jmDWN+4WtWhkvtn4RYkCLyBJ5AXLEkk27bmgLmgFAKAUAoBQCgFAfNG0fjZP42/MaoKntvvPreA/S0/wDGP0RnOrn/AMSw3nf/AIpKmwfvV98xW8Y/+nz74/8AkjvdXJ82FAKAUAoBQCgFAKAx+3FJjBVWYrJExCi5skqFrDtsATQEM+0M+Vd1Kt2XVkso17TeuXG+4l985mOsjTGgNcxu4eNTZFz2BLaN6fuNcvBqsp968zaZBucN8wP/AKZPZVxnqnSe9kdkRx7NgknjIwYVVWTMXhRRc5MvZqef30ztTpPeLIyv6Ew3zeH1SeymeqdJ7xZD9CYb5vD6pPZWM7PpPeLI5Z1u9BppsRDJgsNmG7KOIwqgFWJBI01IY/Zr1HF/hWjh6c4YidtN1e779SexENWm29BoX+HW0/mknpT+6vRfj/B/WfKXoQ5qWw8bq62n2YR/9h/7VDX4ewcoNU6yT2uMn8rIyqUr6UUw9XW1Bzwsl796f3Vx4LhihCm44iupNvXky1eFW7jaVNt6EdR6q+j+IwsEoxMRR2kuA8ZlJUKLG6mw1vXj+NdWOMxFN4b80VHm/LpvsZ0UFkp3N2w1s66JoVIKpkNmDcwST2V5nCJxrpPtJpaizOzsYsjOr3A3mVTIbEIrnDCxBCktK2ZtdIkvfsuyMohh2iNS/NtbiI8IYhAVBAHDq+U3uVy9tAbJgEcRoJGLPlGYm2rW18EAc+4UBPQCgFAKAUAoD5p2mhEslwRxtz0+Uaoaqam77T6xwdUhLDU1Fp2ir9mgznVwh/SOHNjYF7ns+Kk7amwaedT+9RXcY6keQzhdX0aOf2kd6FXB84FAKAUAoBQCgFAKAUBa7RPCP4l/GuXG+4l985mOs17a2KkhwskkcbNLHCcqq1w7IvCMqNmNz3a61U4epKM7RlZN/eskaHRfaU+Iiz4nDyYV/FaYPfyixuPMwBqWriasHaM7/D/QSXOjM2Hjt9tvbUXLa/S+S9DOSil7AaMx8gkP9TRYyv0vkvQZKI1cnkJPWD+6s8sr9L5L0MZKI0xFwDaQBgCLyAaH+as8rr9L5L0GSjD9Kdr4mGONsJA2IcyBWQzZeAq5JzhrLqF1OmtS0cTUk2pzt8F6GGkZjATl41aXNE5Gqb7PlP8AEDY1FPF1k7KV/gvQyoouLr+0PrD7a15ZiNvyXoZyULr+0PrD7actxG35L0MZKI41UOtmBF1AF7nhDe2pMFJyrpvtMS1GYq8IxQCgFAKAUAoBQCgOS9c/x+H+jb81VuP1xPacUtVX+PmZnqZH+Vm+m/8AjSpcD7v4lfxp/Wr/AAX1Z0Gu082KAUAoBQCgFAKAUAoDHbQxuVggRW4d4+dggCBgLi4sx1vbQacxcUBjzt/C5c2QhbZid3oFyowY+QiWO3bxagWNgKYdvwEspiYOGKZcik5s+VRpoCdD3WPOgKzt/C2vl0sh1QAlXQuGCnUgKDfTsIF6Am2XtSCdsix5Wy5iGQaaKbZhpezofr8hsBd4iJRIlgBo3IAeLVfwl7pd/qbw1kGxkBAuAfgouf8APTg/2Zd4kZPdL4o9AqwNBul8UegUA3S+KPQKAbpfFHoFABGByA9FAV0AoBQCgFAKAUAoBQHJOuj4+D6NvzVW4/XE9pxS1Vfh5mc6mh/lJfpj/wAaVNgfd/EruNH61f4r6s3+uw84KAUAoBQCgFAKAUAoCDEYOOQqXRHKHMpZQxU96kjQ6DUd1AUR7OiAsIowNTYIoFza+lvIPQO6gKYtlwKQVhiUjlZFFuLNpYacWvn1oA2yYDzhiPLnGvyRZezsXQeSgJIcDGjZkjRWIsSqqDbuuBfnQFh0hwhlQxB2jLxyIHQlWQsoAZWGoINj9VcOOlkwi30vU2iY7q+2dLh8LFFOzvMIozIZGLsHZpCVzXNwt8otpw1vhJxnlOOq/kJG0V1mooBQCgFAKAUAoBQFLuALkgDy6UBCuOjPJ19IoCYOO8UBVegFAcl66Pj4Po2/NVbj9cT2nFL2avw8zOdTf6nL9Mf+OOpsD7v4lbxo/XfxX1Zv1dh50UAoBQCgFAKAUAoBQCgFAKAUAoCyxnhx+Z/+tV3CXul3+TN4az3C/GP/AAp+MlY4M92+/wAhPWXlWRoKAUAoBQCgFAKAUBgOkvhJ5j/SgMNQC1AeqxHIkeY2oCT3S/jt9o+2gND6x3JkhuSeBuZv8qq3H64ntOKWqr/HzM91dY148LwG13YnQG50F/QB6K6MH7pFRxjb/EJdy+hs/wCl5vH+5fZXUURQ205T8s/VYfgKAgkmZvCYnzkmgKRIw5E+k0BWMU45O32jQEg2hKP/ADG9N/xoCQbVm8f7l9lAe/pebx/uX2UBUu2ZfGB84H9KAql23KeWVfMPbegLdtoyn5bfh+FAeDaEv7RvTQFQ2nL45+72UBWNrzeN9y+ygK121KO1T5x7KAnwm0WllUMALKx0v+7Vdwl7pd/kzeGs9xm0WilIUA3RDrfxpO6nBnun3+SE9ZEduydyeg+2rE0PP05L+76D7aAfpyX930H20BUNvSdqr94/rQFzhNtM7Bd2Lk9h9PZQGaoBQCgFAYDpL4SeY/iKAw1AKAUAoDRusT4yL+A/mqtx+uJ7Tilqq/x8zMdBf1X+Zq6cH7lfEp+Mf/UJ9y+hsNdJRigFAKAUAoBQCgFAKAUAoBQCgFAT4ByHJHMRyEecZar+Efdx7/U3hrJds/HH+BPxescG+6ff5IT1lnViaCgFAKAkwzsGUp4V9POaA3NL2F+fb56A9oBQCgNf6SeEnmP40Bh7UAtQC1ALUBoHWfPuzG5GgQn/AHVwYuGXOMe89VxexKw2Hr1mrpZPmZzoA4bCBgbgsxB9FT4WLjTs+36lbw9VhVxrnB3TUbbjY66CnuKC4tQC1ALUAtQXFqC4tQXFqAWoLi1BcWoBagFqAUBNg/Cb6KT/AK1wcI+7j3+pvDWTbY+OP8K/9qxwb7p9/kjE9ZZ1YGooBQCgANAbjgixRS/hW1/p91AT0AoBQHOOs2INPFmdkVYZHOVit7OoFyFbv7jXFir3Wm2vyPScAxWTP8ik24pXSevK2tbNqNLXYzufg8QSDbKTnHCxbKWPybhe7UkCuS03qk/mehdXDwX9yhG616I69F7aNOl7tJ4diSknLK+UKCbhs193GxXL43wmi31tRqp0n8zKq4RLTSje+yNtcle+zRpfaSS7CksCJn5G+bMNcoOo5qo1BY8jYWFZcZ9J/M1jXwt3ejH4KO35vYl33MTtON4mC70todQWGquynQnvQ/VaopynF+0zuw1HDVo5WZivhHnSezYzEYzEgsEkOYtoFOvK5PPs0rMc5JZd9XOYqrCUqioOKvP9qS02u7vsRLC5XQEgX0toOQ7K1c3bWTQw9NNqUE+2y2L79CTfN4x9JrTLltJuSUOhHchvm8Y+k0zkto5JQ6EdyJIN47BVLFibAAmsqc3oTZpUw+GhFylCNl2L0JZYJV55jyN1bOvFovEpI1OnOtsqptZHGGDl+yPxik9GvQ0mVNhMQFLFZAo5khtNWBv5ip81qXqWvp+ZhLAuWSlC/cuz1RSIZ7kZZbjQizaG17H6taZVTa/mZzeCtfJhuiBDNrpILXvfMLZVLEXPblBNu6mVU2v5jN4Low3LndvroJPcc+UMMxBtYK2ZuK+W6A5hex5is3qbWaWwOU4uMdF9cUlo16WraCHLNztJaxa/F4K8z5h31rlVNr+ZJmcHqyYbNUT3dzXtaW/O1mvYi408wJrOVU2v5mMzgrXyYW7olM29W2YuL3sbmxtzseR51hzmudm0MPhJ+zCO5ehF7ofxm9JrGdnte8k5Fh+rj4V6D3Q/jN6TTOT2sciw/Vx8K9B7obxm9JpnJ7XvM8jw/Vx3L0Or9V6JLgznRWZZWW7KGPgqeZ89aVK09CUnvPDcYqEKeLWSkk4p6FbnZsU8UeYLCqBmDqSoXhHJrkeUEZe0jyEjTKk1ebZQlM4j3jHEWUhU4ixRDxMLg3sDy0Ovn0NbQqVIxtTbDSNb6ynXD4dN1mR3e2ZXYEBQSe3zVvDE1X+5l7xfwNLEYiWcSaS1PtNJwXuqWLeLiXHEy2Z3HgKG0IvckE87cuetdMalWSupHoq2E4PpVc26K1J6O12+9ZPiMJjEvfFGw/1JCwuwC3Vbm5uOV6y5Vl+4ihS4Nna1D5aNV3pbWoqkwWLvZcUx1cXLyC+7kyMba2AJXn36XrLlW5pfdzEafBtrugubZzxylz9/+jE4zaGJjcoZ5CRbUSPYggEEXseRFRSr1U7ZR30uDMBUgpqkt3wOr9VmKxEmFLYhi65yImY3YqBZte0ZgbX159lqscLKcoXkeL4epYali8igrWWlc1//AJY3SukpRQCgOTddHxuH/gf8wqux/wC34+R7Pijqrfx/5Gg7PVDIokNla6km4C5gQGNuxSQfqrgha+k9ZiHNU24a1p77c3xWgzMmHwbm6uUGUuLHUHRcpz31GUtbmd4NdKlcabehlbGpjYKzV9NvO+jbdLYrajG7bSISkQWyWFrEkek61HUyb/lO7BOq6SdXWY8mtUjolJrUiH3OpfOQMwFgfPf01JnGoZK1HGsJTliM/JfnS1/L4/H5Ew7fP/QVG9SOuGt9/kj2sEgoCXCYgxuHW1x36ggixBHcQSPrrKdndEVWkqsHCXOZWPpLKoAVUAFsvhm2Xylrnu1J8lqkz0lqOF8F0pO8m9OvV6WXw+JQOkMoy5Qi5bBbBjoiMqjU62Dt/WmekbfhtJ3ym3fXq52m3q57IqbpJNcEBRY3A4rc1Pa3eg9JpnpGFwZRSs7/AC7eztKffDLkK5U4lyE2OYjIF537hTPStYz+G0stSu9Dvbm132DD9IplAXhKgBQpvYAKV0sdCQTe3koq0krCpwZRnJy0pt3vo23+VtBW/SaYgiya3ueLNc8jmzX01sOWp0rOeZquCqKd7v5W3W5+fnKB0hl7Qp1ZrWYavIJNbHscXHnPfWM9L73mz4Npcza1Lm5lk7Oda/gWW0doPMwZ7XAsLaDVmb8WNaSm5azpw+GhQTUOf0S8i1rU6BQCgOp9ViOcFPuyFYyMFLC4Vt2liR22uNPJUcmlJX1HheNH6mH+PmzN9EuiyYAZFlllaRmkdpCDdyOJlUaLft+81vWrurptY8ylYk6WdGItoI0MzSKLIwMbFSGBexI8FgO4j0VijWlS/Mg1c1brQiZMLhEkfO6kgvbLnKqBmy3Nif61hNOTaVj1fFVf3ancvqc6jnZbWJ0N7dl/NyqROx7CdOMr3RtE8ULEWxDBmci+85CY7y9r9q8B7Mx1rpai+f7en/RSQlWitNNWSTtbo/l+v5l2ajHbbCxpGI5mdiXz8ZPgEZLi/ZdvvqOpZJWZ14LKqSk5wSStbRtWnyMKzX56+eoSzSSVkdO6msROd8hN8OoBF+yVjyXyFbk/V3mrPAuTi1zHh+NVOhGrCUfbevtWpN9v3sOoV3nkxQCgLHH7HgnIM0MchGgLqGsD3XrWUIy1ompYirSvm5uN9ja+ha+9XBfNIPVp7K1zUOitxLy/FdbLxP1HvVwXzSD1aeymah0VuHL8V1svE/Ue9XBfNIPVp7KZqHRW4cvxXWy8T9R71cF80g9WnspmodFbhy/FdbLxP1PPepgvmkHq09lM1DorcOX4rrZeJ+oHRTBfNIPVp7KZqHRW4cvxXWy8T9T33q4L5pB6tPZTNQ6K3Dl+K62XifqPergvmkHq09lM1DorcOX4rrZeJ+o96uC+aQerT2UzUOitw5fiutl4n6j3q4L5pB6tPZTNQ6K3Dl+K62XifqPergvmkHq09lM1DorcOX4rrZeJ+o96uC+aQerT2UzUOitw5fiutl4n6j3q4L5pB6tPZTNQ6K3Dl+K62XifqPergvmkHq09lM1DorcOX4rrZeJ+o96uC+aQerT2UzUOitw5fiutl4n6j3q4L5pB6tPZTNQ6K3Dl+K62Xifqa90siwWC3X+QgkEhcEhEUqQvwdhl4s0jRp5M96ZqHRW4cvxXWy8T9SxwO1Nmukd8BHvJI0cKqRFS7JAzoHJHg+6IuJgoN9L0zVPorcOX4rrZeJ+pDDtLBHds2zoBGyB3bKhy5txoFC3Y/DfcO/RmqfRW4cvxXWy8T9S7w+M2dJNBFHs9M0rBWzxRpuwy4kr35iThX8G4tzI5FmodFbhy/FdbLxP1LnZW28Om8RcEYyJHULFugrWlljQk5lAZhBIddAFte5Fzo0+ityIKlapUeVOTb7W39S+wXSHCyyIqQyWcgLIQoXiz2Ns+cXKEeD3VjM0+ityNLssj0rgWRhJCALyrGELtK5gxIgIIyhFu7A2z3AYEjWmZp9FbkLsuH2lgZzZ8PmspZDLGGBtuw4A1ZLGRAcwF73FwL1nM0+itxLTxFWlfNyavsbX0MPgdp7Obd7zZ6KZBEQBCpsJFjLMbgcKtKguOdybaGmah0VuJeX4rrZeJ+pebNl2fMWybPTKsckhJjhN93l4VCk5syuCCNNaZqn0VuHL8V1svE/Ut4MXs8bsTYPDFpbFRhguICoRBrIcq5eLERi1jowblezNQ6K3Dl+K62XifqeHaWzdD+jhYrf4qHNmYwbtcob5QnQ3vp22NM1DorcOX4rrZeJ+ptPRdsOyu2Fg3KZgCQix5yBfwQb6XtxAdtbRio6kQ1a1Sq71JOXe2/qZytiIUAoBQCgFAKAUAoBQCgFAKAUAoBQCgFAKAUBHLErWzKDblcA21HsHooCE4CLX4KPUKp4F1VPBB01A7B2UBWuFjHJE0/dHZa34D0CgKY8BEpUrGgKAhbKoygnULYafVQHr4ONgVaNCG8IFQQdSdRbXUk+c0BUMOl75Vve97C99fafTQEb4CIliYkJcWclVJcDkGNuIeegJI8MgJIRQWADEKASF0AJ7QBQFJwcel404SCvCNCospGmlhpQCDBRpYpGikXAyqBYG17WGl7D0CgPPcMWnwaaEsOFdGPNhpoTc60B5JgImFmijItaxRTobAjlysq/ZHdQE8aAcgB26C1AV0AoBQ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348" name="AutoShape 12" descr="data:image/jpeg;base64,/9j/4AAQSkZJRgABAQAAAQABAAD/2wCEAAkGBxQTEhUUEhQWFhUXGRkVFxgVGBgVFxgXFRcYIBYaGBUaHyggGR8lHBgXITIhJSkrLi4xGB8zODMsOSguLisBCgoKDg0OGxAQGy8mICUsNCwsLCwvLCwsLC8vLC8tLCwvLCwtLCwsLCwsLS0sLCwsLCwuLCwsLCwsLCwsNCwsLP/AABEIAMQBAQMBEQACEQEDEQH/xAAcAAEAAQUBAQAAAAAAAAAAAAAAAwIEBQYHAQj/xABLEAACAQIDBAQHDAgGAAcAAAABAgMAEQQSIQUTIjEGB0FRMlJhcZGT0RQWIzNCVHOBkqGxshU0U2JygsHSFyRjorPCNUOUo8PT8f/EABsBAQACAwEBAAAAAAAAAAAAAAADBQECBAYH/8QAPxEAAgECAQYLBgUEAQUAAAAAAAECAxEEEhMhMVGRBQYUQVJTYXGSwdEyM4GhsfAVIjRCghYjcuHCNaKy4vH/2gAMAwEAAhEDEQA/AO40AoDS9qdLZIMY6SBPcykrdVLuzDDGVlzrIckmhtG8YBWxD62oC4xnTIwr8LCM27kltDIZhaMRFQzKnBcSi5YAC3Mgg0BbT9Pt2oklgyxHEHD5sz3CqMQXkbPEqlQICeFm0bUi2oE+zum4meKIQhJpYWkCPKAFlGa0LEKWuVR2zBSBbyigKMP01d92ow6CSWOKZA0+WPJKuIbikMdwQmHOgU6tzsC1AOk/SSeBmaIw7uLC+62WRWdpLMRu45FkAUkDQ5X1I0oCb38RCWONkIL769mUldy8ipddCd5upLW5EAHmKAtMZ08MaXaBc2jZRJIwEbRNIjFlhOpCkaAoD8vnQE20enscTTqIizQmEZQ63beSIktgL2MZkW/f2UBcYbpdvYo3ihBabEPh4Q8mVGCJI6yNIFJVWjjLABWN2UeUASdHulBxUpVYcsaorFyzk3aNGtpHu7cdvjLm1wLG9AWg6ZibBYnEYcKGhJVc5DqwOUxyEIw4WVgbXBGo7KAs5enEsDSRSxxzPHK0ZeHPEjAR4dxlS0mVv8wqcThbjVhewAzR6QuUxZ3IRsMr5jLIFjMgUsgz20Upu2L8hvLcwbAYzZHSrEsoV4onl36wODnwxjMkaul0+GU6FtVkIIyntIACXp8I8P7olhyKXVEGdrsvE0jXeNAcsaM1kL3tYG5FwLjA9NVkxgwohIJlmjz5wRliQlJLW5OVlUD/AEm8lAY737SoGmk3RjK4lo4VSUSA4UvwtPdkLkRtdcqlb6Zu0DJHpa4NmgAKrHJL8I6lVnmeKLdrJErSHNGxIIWwtbMSBQEJ6bsiM02HsR7qAETvNdsHKsb5iIhkBYmzHQAC9r2AEWK6dsiM5w4y754FJabXdDEF3a2HOlsOfAz+FqQBegKoen675YpIGjJIzFnU5I/c+8Z2ygjRrx2B5i97UBkuj3StMUYgqZS6TOwzK2QwPEuU20JImVrigMRN0txKYnE3iV8Nh5JEfLGysqphklDmdpMjEu4TIFBAIa9gaAnx3TncEpNBaRWKsI5M68KxSSFWKKTlhkMhFgfg2HcSBTF06ZhM64e6RKhBzyHOZI4XS2WEqLrMumYtobKdLgNodK5jh8LJAio087wnNHJiLCNJjmSNTG7XMQ8LKQCbgWtQGQwnSVlwssuJi3ckEaNJGGGsjxK+RSdAczBRc8+2gLODp2jtEixcUyxFCXGTeyO6PEXUHiQxsdL3CtbwaAz3R/aL4iESPGsZLMAquZNEYqSSUXtB0tyt5gBkqAUAoC0OzITLvjFHvbZd5kXPa1rZ7XtagPI9lQKuVYYwtmFgigWe2cWtyNhfvsKAjGxMPxfARcRLN8GupIYEnTUkO4/mPfQE6bPiHKNBxZ9FA47Wzee2l6Aok2VAy5WhiK2VbFFIypfILEclzNYdmY99AMTsuGRleSKN3TwWZFZlsbjKSNNaArGz4tfg01YOeEasrZlY95DcQPfrQEcGyIEBCQxKDcnKii+YWN7DtBt5qA9Gy4bKu6jyrcqMi2UkgmwtpqAfOKA9k2XC0e7MUZj0OQopW45cNrdg9FASx4RFBCooDcwFABsoUXA58IA8wAoCN9nREMpiQhlWNgVUhkS+VSLaqLmw7LmgKI9kwKuRYYglmXKEULle2cWtazWFx22FAXC4dBmsq8XhaDi0A4u/QAa9goCDC7LhiULHDGihs4VEVQG8YADn5aA8w+yIEJKQxKTe5VFBObnqB20BVDsyFCGSKNSLAFUUEWz2sQP9R/tt3mgI22NhyzuYIi0gKuxjXM6nmGNrkHy0B6mxsOMloIhuySlkXgJNyV00110oCU4CI3BjSxzg8I1EpvJ9o6nvPOgI4dkwKxZYY1YksWCKCWOa5uBz4m1/ePfQHg2NhwAu4isBYDItgALAWtytpQFU2yoHcO8MbODmDFFLBuHUEi9+FfsjuoCZcMgzWVRnN30HESACW7zYAa9gFAQRbJgVQqwxhRmsAigDOLNYW0uDY99AefofD5s24izWAzZFvZQABe3IBVH1CgJlwUYsQiXDGQcI0dr5mHcxubnnqaAjl2VAz7xoYzJoc5RS11IK8Vr6EAjusKArGz4gb7tLlg98ovmBJDXtzuzG/wC8e+gJoYlUWUBRroBYam50HlJoCugFAKAUAoBQCgFAKAUAoBQCgFAKAUAoBQCgFAKAUAoBQCgFAKAUAoBQCgFAKAUAoBQCgFAKAUAoBQCgFAKAUAoBQCgFAKAUAoBQCgFAKAinnC89SeQGpPmH9eVAWZxMi8UigDkBmGUeVj2nTzfjQEsLu5vbIv8Aub0jhH3nydoF5QCgFAKAUAoBQCgFAKAUAoDnvWb0nxODkiEDhQyMzAqrXIPlFceKrTptKPOeh4C4NoYyNR1r/ltaztt9DRcZ1mbRRSVcMdNMia3I7hUNPE1JSs5JLuLTG8CYShScqdOUpaNGVru7c1yuDrK2gRdpAp7ikZ/AVrPFVIuyd/gTYfgHBVIZU4Si9jkn9CT/ABHx/wC2X7CeytOWVftE/wDTnB/b4h/iPj/2y/YT2U5ZV+0P6c4P7fEP8R8f+2X7CeynLKv2h/TnB/b4j0dY2P8A2y+rT2Vnldb7Q/pzg/t8RnOinT3GNIN9E+IiOhMUfEnlGUWbyg//ALvTxrTtMreEuAcLTp5VGooyXNKSs/RnTBjwRwo5/lKfntXTPG0Y/u3HkcllJxEh5BV85Ln0C341yz4Tj+2O8yoFMbvvFBckENcWAGlvJf763wmKnWm1LVYSjYusXikiUvK6og5s5CqLmwux0GpFWJoY/wB9GC+d4b10f91Yyka5Udo99GC+d4b10f8AdTKQyo7R76MF87w3ro/7qZSGVHaTYPbeGlbJFiIZHsTlSRHaw5mwN7aj00ujKknqMhWTJbPOSSsepGhY+Cv9x8g+sigKeGPvZ28xdrfcAPqAoCKeEkozm5ziyjwV5/aPlP1AUBkKAUAoBQCgFAKAUAoBQCgFAKA5J11/GwfRv+aq7G+1E9jxW9iv8P8AkbD1QqPcTaD45/ypU+D90VvGVLl77kbxux3D0V1Hn7Ibsdw9FBZDdjuHooLIs8YDmVQcoIYmwW+hW3MHxjXDjq86UVkG8YplnjBFGuaW5XtzZnH2dQPRVXn69R2yn9DfJiuYmbERomYkKgF9eEAW7jy81QWk3Y20EizKTYEeTy6X079O6sWYuVKwIuDcd41rDVjJG8qrIhYgCzakgdg76seDfePu80aTMB1m4pG2bMFdSbxaBgT8dHVrX93LuOPE+6l3HFp8O6Wzqy31GZStx5L86pHFrWjzrg1rRFesWMWPR2+Tn5PPSwsbX1XylccCq5iI30B11K8q7MD7b7iw4N94+7zOzhXfwxkXxQbsfOw5DyDU941FWpdFnioIyUSKOPRrE5BkXhbSw8I+Qd2pFAZDB4NIwcoFzzNgCT5bAD6hoKAklizW8hB9FASUAoDy9AL0AoD2gFAKAUAoBQCgFAcm66PjsP8ARt+YVW4/XE9pxS1Vf4+ZsHU/+ot9M/5UqfB+6RVcZf1z7kbzXWUAoBQFhjWtIpN7ZWF7EgElOZHLlVfj6U5xWSrm8HYhxESzRsma4bQlSO+qb80HpRJrMbjejccrMzsxzZ7CyWUyKysRdefETrepI13FWSMWIZ+iMLg5mfXNcjKpGeSN2y2Xh1jA07Ca25TJDJMvs3BCGMIpJF2NzzuzEnl5TUM55TuZSsSMpMiWNtG7L+LXfwb7x9xpMwXWSrrs+Y5gbGI2yjsmjq1rO1N9xy4h2pSfYcrTpAFJIhHFnJJIJzSMpOpXweG1jc2Nr1VKt2FIsRbmKh0lOt4lNzfmNQJGcKbqbgZrDla31Uz/AGDlPYep0mIQKY78iSX1JzKSeWmov5Cb9lqZ/RaxnlOi1jN9AtrNJj0bITlhdQqm5JLC7Em2puLnyXrpwk8qb7vM68DUy6j7vNHWsrSc7ovd8pvOR4I82vmqxLUrmjtuwosA3IDQDK3ooC4oDASdI1G0kwV9TA0pNvl5lyJflfIHa3Owv5wLbZnTGGRMdIWtHhJGBJ0vGkanOO8M4lAPbl0oC92ftB8XgI5YSEeaJWBPKNnUZuXMqSdO9baUBjJ9lYsLu9+oUqYls1mfiXKRnDEusIlNiSCwBa4vQFzJs3ESQQASKrBCshjkcqQAGjZWOrccaA35hn8xAoOzsbdQJAFG7ZgGOriWJ5Nct8ukot2ggdvCBkNhYbEqScTJm4VAAtbNds5Nh/DbXl2CgMxQCgFAKAUAoBQHJuuj47D/AEbfmFVuP1xPacUtVX+PmbB1P/qLfTP+VKnwfukVXGX9e+5G811lAKAUAoCGXDI2rKCe+2vp51hxUtDQIjgfFdh5Ccw/3XP31yzwNGXNbuNlJlBhkHiN5rofRqD6RXJPgzoy3m2WULOCgfkCA2vYCL61WODysnnN7iCVWkUqQRlfkb9qVY8HJqpJPZ5mk9Rb9LsFHPhXimd0VyovGud7q4YBUAYseHkAdL1bSipJpkM4qcXF85pK9W+Cy5vdsoFgxzGFSA3glgyArfy1zcipdpx/h9Ht3gdW2CLFPdsmYEAi8PNs1l8Dnwtpz0pyKl2j8Po9u89HVpgzYjGyWOYjig1CeFbh7O3upyKl2j8Po9u8zXRPoTh8LPvocQ8rBCuUmMgCSxBORQdQNKkpYeFN3iTUcLTpO8TdKnOgUBFisSkSM8jBEUXZmNgAOZJ7KzGLk1GKu2DAe+/Z+fN7tw3K3xqc78+fdXV+H4vqpeF+hrlx2lA6WbO474zCkMbgbxOxVA7e8Xp+H4vqpeF+gy47S82J0gwcuWKHEQySZb5Y3VibDiNhWlTC16SyqkJJbWmvqZUk9Rf7UwW9jyhyjAhlcAEqwPMX8lx5ia5zJg8T0VYyApKFTllynhURsqZbMLspIsTy560BfbP2Fu5hK0mawcBbEC7leNuI3ewILaXB5DtAzVAKAUAoBQCgFAKA5N10fHYf6NvzCq3H64ntOKWqr/HzNg6n/wBRb6Z/ypU+D90iq4y/r33I3musoBQCgFAKAUAoDW4Q+TwltuotMp72/e++qCNs+v8ALzJeY2HdLfNYZrWvbW3dfuq/IjH9IF+DUi4cSRhGBClWdwmYEqw5OdCpuCRQGPXYLZsxAY/vTE6kLma+6uSciczYZdAKAt16K6qbA5LKoMtwEDZsnxOoza3PF5aAqm6L5rcIAAtwykXsiqtzurmwUG3K/MGgLzZGHOGcRZFtLnkLB7nMixqSVCKNRY6dv3AZ2gOe9Push9m4gQnCiRWQSK+9KXuSCLZDyI7+0VecFcC8vpuaqWs7WtfzRFOpku1jSukHXA2Kw02H9xhN6hTNvi1s3bl3Yv5r1dYfixKhWhVdW+S0/Z2adpG611axzrF7Kmj8NCNCdLNYKQGzWvlIJFwbWuL16eniaVT2ZffmQNNFK7OlIvu2te3LUnh5LzOjKfrrblFK9sr7+0xZmX6G7ebZ2JXEmEyDK6AEmMG+hs2U8u61cHCmCWPo5mM7O6e35XRvCWS7nQP8dG+Yj15/+uvP/wBIy67/ALf/AGJc/wBh1rYmMabDxSum7aRFcpfNlzC9r2F+fdXk6sFCcop3SbV9vaTp3Re1GZFAKAUAoBQCgFAWe1toLh4XmcEqgubFR225sQBz5kgUByfrTx6znCyroGje3Ej8nt4SMVPLsJqtx+uJ7Tilqq/x8za+p/8AUW+mf8kdT4P3SKvjN+ufcjea6zz4oBQCgFAKAUBr8IOQaEhoo1upUEEZr+EfKK85KWTUclrUm/mTcxc+6JP9T0w10fiFXatzNchEWILOAG3lgyvzh5owZfvAp+IVdq3MZKJfdEn+p6Yacvq7VuGSifZ+ILEksSpRXGYKCM2bxQOy1d2Drzq5WVzGslY+fZutLaeZrYjS5t8HFyvp8mvptPgDAuKvB3snr/2cTqyLNutHaZkBM+qhgDu4+TWv8nyCuCPBmFeLdB0JWXPfQ9CfPbVz2ub5byb3Ln/FPanzj/24v7atv6bwHRe9keekYPpF0mxONKHFSZygIU5VWwa1/BAvyFd+B4NoYPKzKavr031GspuWsxMTlSCDYggg+Ucq7ZJSVmam3QYqVo95CkGacyFgplDbxVO8dy/AFAl8EnLdhzqmnSpxnkVHK0ba8m1r6Erabtx12voN9OtE8mN2g1wMPlzLKt9QRvuJzmZtNWuL8r2qONLBx0ud7NPw6FoS7PMz+YxvSnarvGkUsRSUtvXudOINlAS/Do19bHle/OurAYeMZucJXjqXnp59RrJvUzH9Ftle6sZBB2SSKrfwXu5+pQxqfhPE8nwtSpzpaO96F8xCN5JH1mosLDkK+UHce0AoBQCgFAKAUAoDD9Lj/k5tQNBq2804l8EREOW8ULqWsBQHHOsrFMmGwrMcziOUeE7674gXLktcdoJNrEVxYiCnUin2npeBMVLDYXEVIe1+W3PpdzfupiXNgCw7ZWP+yOpMLHJhbtZy8P1VVxSqLnjFm+10lIKAUAoBQCgIsS5VGI5hSRoTqBpoup8w1oDUY9ruq3OGSTmLqojUkZLkObgqMxF9DewsLGtciOwFxFtgsxVcEvhKLscos0gTW0ZsQTcjsAv3XZEdgL3EBXw0MhiCF3wzFSBdc8sZKnQcrkHSmRHYC9xmGVTGQigBuYABuVIX6vaK48dG1FuPxNo6zB7SgnfAzphWyYgxIUY+Ll8FT8k6OAewtft06eBp0FOLqK6UvzGKl7aD5/6EYaOTH4aOZM8byqrLyvc2F/Je1x2i4r6pwrOcMHUqUnb8qs/r8jhh7STPpf3r4L5ph/Ux/wBtfNuU1unLe/U7MlbDz3sYL5ph/Ux/21nlVfpy3v1GSjSut/ovhxs55YII43idHvHGqEqTlYEqNRx3/lq54BxtSONjGcm1K60t7NGvtRHVisk+flBzEnl2V7DD0sTLGSq1WnC1o27+dbdGvdbUc7aybIv8LtOWMAK2gzWBVWX4QKHurAg3yrz7hXfPD05tuS2bea9tXezS7Lxek+KFvhibd4U3587ji5nn5O4VD+H4bofUzlMxuLxTSMXkNybAnQaKABy8gFTf2sPTu9EV8tJjS2dI6hdl7zGyTkAiCOw8jzEgH7KyD668zxqxNqMKS/c7/Bf7fyJqC03O+V4Y6hQCgFAKAUAoBQCgNb6fSN7mCKkjb1xGRGiPcZHbK6yI65XKCO5HORdaA5f06TLBg1y5bRSi1lA0lIuoREXIea2RdCNKrsb7UT2HFb3df4fSRvXU9+pP9M/5I6mwXuviV/Gb9c/8Ub1XWefFAKAUAoBQCgFqAUBjtufFp9NB/wA8dARdJMOZoWgV2R5FYB0JVksNHDDUEMVrlxdVU6ek2irmt9EM2B2ZvMbI5McV5XkYu2cliYwSTfLmWOw7RapcBSlVqWpr2mrJc5iTstJxDq4RpNq4VVHKVX+pOJvuFe/4S4Q/tV8PJaFBJO2t6n9VuZywjpTPqmvCnSYTbezZ5XDROq5FIVWvZjJcPmtpYLltcNrflQEe1NiPNgpoJHZmkjlXnpd82TkAbLw6ctO2paFTN1Yz2NPczDV0fKt6+vxaaTRwCtjAoDxhcW76hxFJVqUqb1NNbzKdnc+geo7Z64fZ4Z7q07tIC2l1HAoB/lJt+9XzHhWMadfMRbagslN7383qR209KudDmxSKQrMASGIBOpCC7EDtsCKrTclBoD2gFAKAUAoBQCgPDQHDOsPpEmMmTIjLugyHPbU5uyxPdVRi6qm0lzH0Li7wfUw1OU5tWmotW+OveZ7qq6SpHlwZRi8sjuGFsoG7B17fkH01Pg6ysqfOVnGXg6q5yxd1kpJW59dtnbtOrVYHkBQCgFAKAUAoBQCgMdtz4tPpoP8AnjoCbHr4Ddoa3nDaEfgfqFcePinRbfMbR1mPx+GV4sTE4vG8RLKeXEGDebkD5xftrXgmtNanpi1b77xUSPlrZuPkglSaJisiEMpHYR/Tst5a+z4ihGtCVOpG8ZLs8yuTtpRuh64NpX8OL1a+2qCXF3CKcY2lpvzrsJc7Kxc7O62doPKivJGqswUkRrcAm19e6tqvFzCRpylFSulfS15IKtI2YdL8ezIiYiPM1w14kIVo2VJb6g23jaHxQedVn4XhYpylGVl267ptc3RWnt2G2ckc/wAf0ZBBnMwCuDKbJyvEZCAAbA3BsvcVN69FQxzglRUXdaNfbk7N72p6CJx5zU6uiMUBJhoGd1RBdnYKo7yxsB6TUdaqqVOU3qSuZSu7H1vsvAJBBFALZY0WMX7Qqga+ivkNSo6k3N627nelZWLbamxEnfMXdSFyLlNgoObPw8jmDWN+4WtWhkvtn4RYkCLyBJ5AXLEkk27bmgLmgFAKAUAoBQCgFAfNG0fjZP42/MaoKntvvPreA/S0/wDGP0RnOrn/AMSw3nf/AIpKmwfvV98xW8Y/+nz74/8AkjvdXJ82FAKAUAoBQCgFAKAx+3FJjBVWYrJExCi5skqFrDtsATQEM+0M+Vd1Kt2XVkso17TeuXG+4l985mOsjTGgNcxu4eNTZFz2BLaN6fuNcvBqsp968zaZBucN8wP/AKZPZVxnqnSe9kdkRx7NgknjIwYVVWTMXhRRc5MvZqef30ztTpPeLIyv6Ew3zeH1SeymeqdJ7xZD9CYb5vD6pPZWM7PpPeLI5Z1u9BppsRDJgsNmG7KOIwqgFWJBI01IY/Zr1HF/hWjh6c4YidtN1e779SexENWm29BoX+HW0/mknpT+6vRfj/B/WfKXoQ5qWw8bq62n2YR/9h/7VDX4ewcoNU6yT2uMn8rIyqUr6UUw9XW1Bzwsl796f3Vx4LhihCm44iupNvXky1eFW7jaVNt6EdR6q+j+IwsEoxMRR2kuA8ZlJUKLG6mw1vXj+NdWOMxFN4b80VHm/LpvsZ0UFkp3N2w1s66JoVIKpkNmDcwST2V5nCJxrpPtJpaizOzsYsjOr3A3mVTIbEIrnDCxBCktK2ZtdIkvfsuyMohh2iNS/NtbiI8IYhAVBAHDq+U3uVy9tAbJgEcRoJGLPlGYm2rW18EAc+4UBPQCgFAKAUAoD5p2mhEslwRxtz0+Uaoaqam77T6xwdUhLDU1Fp2ir9mgznVwh/SOHNjYF7ns+Kk7amwaedT+9RXcY6keQzhdX0aOf2kd6FXB84FAKAUAoBQCgFAKAUBa7RPCP4l/GuXG+4l985mOs17a2KkhwskkcbNLHCcqq1w7IvCMqNmNz3a61U4epKM7RlZN/eskaHRfaU+Iiz4nDyYV/FaYPfyixuPMwBqWriasHaM7/D/QSXOjM2Hjt9tvbUXLa/S+S9DOSil7AaMx8gkP9TRYyv0vkvQZKI1cnkJPWD+6s8sr9L5L0MZKI0xFwDaQBgCLyAaH+as8rr9L5L0GSjD9Kdr4mGONsJA2IcyBWQzZeAq5JzhrLqF1OmtS0cTUk2pzt8F6GGkZjATl41aXNE5Gqb7PlP8AEDY1FPF1k7KV/gvQyoouLr+0PrD7a15ZiNvyXoZyULr+0PrD7actxG35L0MZKI41UOtmBF1AF7nhDe2pMFJyrpvtMS1GYq8IxQCgFAKAUAoBQCgOS9c/x+H+jb81VuP1xPacUtVX+PmZnqZH+Vm+m/8AjSpcD7v4lfxp/Wr/AAX1Z0Gu082KAUAoBQCgFAKAUAoDHbQxuVggRW4d4+dggCBgLi4sx1vbQacxcUBjzt/C5c2QhbZid3oFyowY+QiWO3bxagWNgKYdvwEspiYOGKZcik5s+VRpoCdD3WPOgKzt/C2vl0sh1QAlXQuGCnUgKDfTsIF6Am2XtSCdsix5Wy5iGQaaKbZhpezofr8hsBd4iJRIlgBo3IAeLVfwl7pd/qbw1kGxkBAuAfgouf8APTg/2Zd4kZPdL4o9AqwNBul8UegUA3S+KPQKAbpfFHoFABGByA9FAV0AoBQCgFAKAUAoBQHJOuj4+D6NvzVW4/XE9pxS1Vfh5mc6mh/lJfpj/wAaVNgfd/EruNH61f4r6s3+uw84KAUAoBQCgFAKAUAoCDEYOOQqXRHKHMpZQxU96kjQ6DUd1AUR7OiAsIowNTYIoFza+lvIPQO6gKYtlwKQVhiUjlZFFuLNpYacWvn1oA2yYDzhiPLnGvyRZezsXQeSgJIcDGjZkjRWIsSqqDbuuBfnQFh0hwhlQxB2jLxyIHQlWQsoAZWGoINj9VcOOlkwi30vU2iY7q+2dLh8LFFOzvMIozIZGLsHZpCVzXNwt8otpw1vhJxnlOOq/kJG0V1mooBQCgFAKAUAoBQFLuALkgDy6UBCuOjPJ19IoCYOO8UBVegFAcl66Pj4Po2/NVbj9cT2nFL2avw8zOdTf6nL9Mf+OOpsD7v4lbxo/XfxX1Zv1dh50UAoBQCgFAKAUAoBQCgFAKAUAoCyxnhx+Z/+tV3CXul3+TN4az3C/GP/AAp+MlY4M92+/wAhPWXlWRoKAUAoBQCgFAKAUBgOkvhJ5j/SgMNQC1AeqxHIkeY2oCT3S/jt9o+2gND6x3JkhuSeBuZv8qq3H64ntOKWqr/HzM91dY148LwG13YnQG50F/QB6K6MH7pFRxjb/EJdy+hs/wCl5vH+5fZXUURQ205T8s/VYfgKAgkmZvCYnzkmgKRIw5E+k0BWMU45O32jQEg2hKP/ADG9N/xoCQbVm8f7l9lAe/pebx/uX2UBUu2ZfGB84H9KAql23KeWVfMPbegLdtoyn5bfh+FAeDaEv7RvTQFQ2nL45+72UBWNrzeN9y+ygK121KO1T5x7KAnwm0WllUMALKx0v+7Vdwl7pd/kzeGs9xm0WilIUA3RDrfxpO6nBnun3+SE9ZEduydyeg+2rE0PP05L+76D7aAfpyX930H20BUNvSdqr94/rQFzhNtM7Bd2Lk9h9PZQGaoBQCgFAYDpL4SeY/iKAw1AKAUAoDRusT4yL+A/mqtx+uJ7Tilqq/x8zMdBf1X+Zq6cH7lfEp+Mf/UJ9y+hsNdJRigFAKAUAoBQCgFAKAUAoBQCgFAT4ByHJHMRyEecZar+Efdx7/U3hrJds/HH+BPxescG+6ff5IT1lnViaCgFAKAkwzsGUp4V9POaA3NL2F+fb56A9oBQCgNf6SeEnmP40Bh7UAtQC1ALUBoHWfPuzG5GgQn/AHVwYuGXOMe89VxexKw2Hr1mrpZPmZzoA4bCBgbgsxB9FT4WLjTs+36lbw9VhVxrnB3TUbbjY66CnuKC4tQC1ALUAtQXFqC4tQXFqAWoLi1BcWoBagFqAUBNg/Cb6KT/AK1wcI+7j3+pvDWTbY+OP8K/9qxwb7p9/kjE9ZZ1YGooBQCgANAbjgixRS/hW1/p91AT0AoBQHOOs2INPFmdkVYZHOVit7OoFyFbv7jXFir3Wm2vyPScAxWTP8ik24pXSevK2tbNqNLXYzufg8QSDbKTnHCxbKWPybhe7UkCuS03qk/mehdXDwX9yhG616I69F7aNOl7tJ4diSknLK+UKCbhs193GxXL43wmi31tRqp0n8zKq4RLTSje+yNtcle+zRpfaSS7CksCJn5G+bMNcoOo5qo1BY8jYWFZcZ9J/M1jXwt3ejH4KO35vYl33MTtON4mC70todQWGquynQnvQ/VaopynF+0zuw1HDVo5WZivhHnSezYzEYzEgsEkOYtoFOvK5PPs0rMc5JZd9XOYqrCUqioOKvP9qS02u7vsRLC5XQEgX0toOQ7K1c3bWTQw9NNqUE+2y2L79CTfN4x9JrTLltJuSUOhHchvm8Y+k0zkto5JQ6EdyJIN47BVLFibAAmsqc3oTZpUw+GhFylCNl2L0JZYJV55jyN1bOvFovEpI1OnOtsqptZHGGDl+yPxik9GvQ0mVNhMQFLFZAo5khtNWBv5ip81qXqWvp+ZhLAuWSlC/cuz1RSIZ7kZZbjQizaG17H6taZVTa/mZzeCtfJhuiBDNrpILXvfMLZVLEXPblBNu6mVU2v5jN4Low3LndvroJPcc+UMMxBtYK2ZuK+W6A5hex5is3qbWaWwOU4uMdF9cUlo16WraCHLNztJaxa/F4K8z5h31rlVNr+ZJmcHqyYbNUT3dzXtaW/O1mvYi408wJrOVU2v5mMzgrXyYW7olM29W2YuL3sbmxtzseR51hzmudm0MPhJ+zCO5ehF7ofxm9JrGdnte8k5Fh+rj4V6D3Q/jN6TTOT2sciw/Vx8K9B7obxm9JpnJ7XvM8jw/Vx3L0Or9V6JLgznRWZZWW7KGPgqeZ89aVK09CUnvPDcYqEKeLWSkk4p6FbnZsU8UeYLCqBmDqSoXhHJrkeUEZe0jyEjTKk1ebZQlM4j3jHEWUhU4ixRDxMLg3sDy0Ovn0NbQqVIxtTbDSNb6ynXD4dN1mR3e2ZXYEBQSe3zVvDE1X+5l7xfwNLEYiWcSaS1PtNJwXuqWLeLiXHEy2Z3HgKG0IvckE87cuetdMalWSupHoq2E4PpVc26K1J6O12+9ZPiMJjEvfFGw/1JCwuwC3Vbm5uOV6y5Vl+4ihS4Nna1D5aNV3pbWoqkwWLvZcUx1cXLyC+7kyMba2AJXn36XrLlW5pfdzEafBtrugubZzxylz9/+jE4zaGJjcoZ5CRbUSPYggEEXseRFRSr1U7ZR30uDMBUgpqkt3wOr9VmKxEmFLYhi65yImY3YqBZte0ZgbX159lqscLKcoXkeL4epYali8igrWWlc1//AJY3SukpRQCgOTddHxuH/gf8wqux/wC34+R7Pijqrfx/5Gg7PVDIokNla6km4C5gQGNuxSQfqrgha+k9ZiHNU24a1p77c3xWgzMmHwbm6uUGUuLHUHRcpz31GUtbmd4NdKlcabehlbGpjYKzV9NvO+jbdLYrajG7bSISkQWyWFrEkek61HUyb/lO7BOq6SdXWY8mtUjolJrUiH3OpfOQMwFgfPf01JnGoZK1HGsJTliM/JfnS1/L4/H5Ew7fP/QVG9SOuGt9/kj2sEgoCXCYgxuHW1x36ggixBHcQSPrrKdndEVWkqsHCXOZWPpLKoAVUAFsvhm2Xylrnu1J8lqkz0lqOF8F0pO8m9OvV6WXw+JQOkMoy5Qi5bBbBjoiMqjU62Dt/WmekbfhtJ3ym3fXq52m3q57IqbpJNcEBRY3A4rc1Pa3eg9JpnpGFwZRSs7/AC7eztKffDLkK5U4lyE2OYjIF537hTPStYz+G0stSu9Dvbm132DD9IplAXhKgBQpvYAKV0sdCQTe3koq0krCpwZRnJy0pt3vo23+VtBW/SaYgiya3ueLNc8jmzX01sOWp0rOeZquCqKd7v5W3W5+fnKB0hl7Qp1ZrWYavIJNbHscXHnPfWM9L73mz4Npcza1Lm5lk7Oda/gWW0doPMwZ7XAsLaDVmb8WNaSm5azpw+GhQTUOf0S8i1rU6BQCgOp9ViOcFPuyFYyMFLC4Vt2liR22uNPJUcmlJX1HheNH6mH+PmzN9EuiyYAZFlllaRmkdpCDdyOJlUaLft+81vWrurptY8ylYk6WdGItoI0MzSKLIwMbFSGBexI8FgO4j0VijWlS/Mg1c1brQiZMLhEkfO6kgvbLnKqBmy3Nif61hNOTaVj1fFVf3ancvqc6jnZbWJ0N7dl/NyqROx7CdOMr3RtE8ULEWxDBmci+85CY7y9r9q8B7Mx1rpai+f7en/RSQlWitNNWSTtbo/l+v5l2ajHbbCxpGI5mdiXz8ZPgEZLi/ZdvvqOpZJWZ14LKqSk5wSStbRtWnyMKzX56+eoSzSSVkdO6msROd8hN8OoBF+yVjyXyFbk/V3mrPAuTi1zHh+NVOhGrCUfbevtWpN9v3sOoV3nkxQCgLHH7HgnIM0MchGgLqGsD3XrWUIy1ompYirSvm5uN9ja+ha+9XBfNIPVp7K1zUOitxLy/FdbLxP1HvVwXzSD1aeymah0VuHL8V1svE/Ue9XBfNIPVp7KZqHRW4cvxXWy8T9R71cF80g9WnspmodFbhy/FdbLxP1PPepgvmkHq09lM1DorcOX4rrZeJ+oHRTBfNIPVp7KZqHRW4cvxXWy8T9T33q4L5pB6tPZTNQ6K3Dl+K62XifqPergvmkHq09lM1DorcOX4rrZeJ+o96uC+aQerT2UzUOitw5fiutl4n6j3q4L5pB6tPZTNQ6K3Dl+K62XifqPergvmkHq09lM1DorcOX4rrZeJ+o96uC+aQerT2UzUOitw5fiutl4n6j3q4L5pB6tPZTNQ6K3Dl+K62XifqPergvmkHq09lM1DorcOX4rrZeJ+o96uC+aQerT2UzUOitw5fiutl4n6j3q4L5pB6tPZTNQ6K3Dl+K62Xifqa90siwWC3X+QgkEhcEhEUqQvwdhl4s0jRp5M96ZqHRW4cvxXWy8T9SxwO1Nmukd8BHvJI0cKqRFS7JAzoHJHg+6IuJgoN9L0zVPorcOX4rrZeJ+pDDtLBHds2zoBGyB3bKhy5txoFC3Y/DfcO/RmqfRW4cvxXWy8T9S7w+M2dJNBFHs9M0rBWzxRpuwy4kr35iThX8G4tzI5FmodFbhy/FdbLxP1LnZW28Om8RcEYyJHULFugrWlljQk5lAZhBIddAFte5Fzo0+ityIKlapUeVOTb7W39S+wXSHCyyIqQyWcgLIQoXiz2Ns+cXKEeD3VjM0+ityNLssj0rgWRhJCALyrGELtK5gxIgIIyhFu7A2z3AYEjWmZp9FbkLsuH2lgZzZ8PmspZDLGGBtuw4A1ZLGRAcwF73FwL1nM0+itxLTxFWlfNyavsbX0MPgdp7Obd7zZ6KZBEQBCpsJFjLMbgcKtKguOdybaGmah0VuJeX4rrZeJ+pebNl2fMWybPTKsckhJjhN93l4VCk5syuCCNNaZqn0VuHL8V1svE/Ut4MXs8bsTYPDFpbFRhguICoRBrIcq5eLERi1jowblezNQ6K3Dl+K62XifqeHaWzdD+jhYrf4qHNmYwbtcob5QnQ3vp22NM1DorcOX4rrZeJ+ptPRdsOyu2Fg3KZgCQix5yBfwQb6XtxAdtbRio6kQ1a1Sq71JOXe2/qZytiIUAoBQCgFAKAUAoBQCgFAKAUAoBQCgFAKAUBHLErWzKDblcA21HsHooCE4CLX4KPUKp4F1VPBB01A7B2UBWuFjHJE0/dHZa34D0CgKY8BEpUrGgKAhbKoygnULYafVQHr4ONgVaNCG8IFQQdSdRbXUk+c0BUMOl75Vve97C99fafTQEb4CIliYkJcWclVJcDkGNuIeegJI8MgJIRQWADEKASF0AJ7QBQFJwcel404SCvCNCospGmlhpQCDBRpYpGikXAyqBYG17WGl7D0CgPPcMWnwaaEsOFdGPNhpoTc60B5JgImFmijItaxRTobAjlysq/ZHdQE8aAcgB26C1AV0AoBQ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7504" y="548681"/>
            <a:ext cx="889248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400" dirty="0" smtClean="0">
                <a:solidFill>
                  <a:schemeClr val="accent1"/>
                </a:solidFill>
              </a:rPr>
              <a:t>Convert energy stored in hydrothermal fluids </a:t>
            </a:r>
            <a:r>
              <a:rPr lang="en-GB" sz="2400" dirty="0" smtClean="0">
                <a:solidFill>
                  <a:srgbClr val="0070C0"/>
                </a:solidFill>
              </a:rPr>
              <a:t>to</a:t>
            </a:r>
            <a:r>
              <a:rPr lang="en-GB" sz="2400" dirty="0" smtClean="0">
                <a:solidFill>
                  <a:schemeClr val="accent1"/>
                </a:solidFill>
              </a:rPr>
              <a:t> electricity</a:t>
            </a:r>
            <a:r>
              <a:rPr lang="en-GB" sz="2400" dirty="0" smtClean="0">
                <a:solidFill>
                  <a:srgbClr val="0070C0"/>
                </a:solidFill>
              </a:rPr>
              <a:t>;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400" dirty="0" smtClean="0">
                <a:solidFill>
                  <a:srgbClr val="0070C0"/>
                </a:solidFill>
              </a:rPr>
              <a:t>Three main conversion technologies:</a:t>
            </a:r>
          </a:p>
          <a:p>
            <a:pPr marL="627063" lvl="1" indent="-169863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0000"/>
                </a:solidFill>
              </a:rPr>
              <a:t>Dry-steam</a:t>
            </a:r>
            <a:r>
              <a:rPr lang="en-GB" sz="2400" dirty="0" smtClean="0">
                <a:solidFill>
                  <a:srgbClr val="0070C0"/>
                </a:solidFill>
              </a:rPr>
              <a:t> power plant;</a:t>
            </a:r>
          </a:p>
          <a:p>
            <a:pPr marL="627063" lvl="1" indent="-169863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Geothermal </a:t>
            </a:r>
            <a:r>
              <a:rPr lang="en-GB" sz="2400" dirty="0" smtClean="0">
                <a:solidFill>
                  <a:srgbClr val="FF0000"/>
                </a:solidFill>
              </a:rPr>
              <a:t>flash</a:t>
            </a:r>
            <a:r>
              <a:rPr lang="en-GB" sz="2400" dirty="0" smtClean="0">
                <a:solidFill>
                  <a:srgbClr val="0070C0"/>
                </a:solidFill>
              </a:rPr>
              <a:t> power plant;</a:t>
            </a:r>
          </a:p>
          <a:p>
            <a:pPr marL="627063" lvl="1" indent="-169863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0000"/>
                </a:solidFill>
              </a:rPr>
              <a:t>Binary</a:t>
            </a:r>
            <a:r>
              <a:rPr lang="en-GB" sz="2400" dirty="0" smtClean="0">
                <a:solidFill>
                  <a:srgbClr val="0070C0"/>
                </a:solidFill>
              </a:rPr>
              <a:t>-cycle power plant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400" dirty="0" smtClean="0">
                <a:solidFill>
                  <a:srgbClr val="0070C0"/>
                </a:solidFill>
              </a:rPr>
              <a:t>Choice of technology depends on:</a:t>
            </a:r>
          </a:p>
          <a:p>
            <a:pPr marL="627063" lvl="1" indent="-169863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Source temperature  and reservoir pressure (i.e., depth of the hot fluid reservoir);</a:t>
            </a:r>
          </a:p>
          <a:p>
            <a:pPr marL="627063" lvl="1" indent="-169863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State of the driving thermal: dry or wet steam, water-steam solution, brine (hot water);</a:t>
            </a:r>
          </a:p>
          <a:p>
            <a:pPr marL="627063" lvl="1" indent="-169863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Thermo-physical properties of the driving fluid.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9269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 algn="ctr"/>
            <a:r>
              <a:rPr lang="en-GB" sz="2800" b="1" dirty="0" smtClean="0">
                <a:solidFill>
                  <a:srgbClr val="0070C0"/>
                </a:solidFill>
              </a:rPr>
              <a:t>Dry Steam Geothermal Power Plant </a:t>
            </a:r>
          </a:p>
        </p:txBody>
      </p:sp>
      <p:sp>
        <p:nvSpPr>
          <p:cNvPr id="142338" name="AutoShape 2" descr="data:image/jpeg;base64,/9j/4AAQSkZJRgABAQAAAQABAAD/2wCEAAkGBxQTEhUUEhQWFhUXGRkVFxgVGBgVFxgXFRcYIBYaGBUaHyggGR8lHBgXITIhJSkrLi4xGB8zODMsOSguLisBCgoKDg0OGxAQGy8mICUsNCwsLCwvLCwsLC8vLC8tLCwvLCwtLCwsLCwsLS0sLCwsLCwuLCwsLCwsLCwsNCwsLP/AABEIAMQBAQMBEQACEQEDEQH/xAAcAAEAAQUBAQAAAAAAAAAAAAAAAwIEBQYHAQj/xABLEAACAQIDBAQHDAgGAAcAAAABAgMAEQQSIQUTIjEGB0FRMlJhcZGT0RQWIzNCVHOBkqGxshU0U2JygsHSFyRjorPCNUOUo8PT8f/EABsBAQACAwEBAAAAAAAAAAAAAAADBQECBAYH/8QAPxEAAgECAQYLBgUEAQUAAAAAAAECAxEEEhMhMVGRBQYUQVJTYXGSwdEyM4GhsfAVIjRCghYjcuHCNaKy4vH/2gAMAwEAAhEDEQA/AO40AoDS9qdLZIMY6SBPcykrdVLuzDDGVlzrIckmhtG8YBWxD62oC4xnTIwr8LCM27kltDIZhaMRFQzKnBcSi5YAC3Mgg0BbT9Pt2oklgyxHEHD5sz3CqMQXkbPEqlQICeFm0bUi2oE+zum4meKIQhJpYWkCPKAFlGa0LEKWuVR2zBSBbyigKMP01d92ow6CSWOKZA0+WPJKuIbikMdwQmHOgU6tzsC1AOk/SSeBmaIw7uLC+62WRWdpLMRu45FkAUkDQ5X1I0oCb38RCWONkIL769mUldy8ipddCd5upLW5EAHmKAtMZ08MaXaBc2jZRJIwEbRNIjFlhOpCkaAoD8vnQE20enscTTqIizQmEZQ63beSIktgL2MZkW/f2UBcYbpdvYo3ihBabEPh4Q8mVGCJI6yNIFJVWjjLABWN2UeUASdHulBxUpVYcsaorFyzk3aNGtpHu7cdvjLm1wLG9AWg6ZibBYnEYcKGhJVc5DqwOUxyEIw4WVgbXBGo7KAs5enEsDSRSxxzPHK0ZeHPEjAR4dxlS0mVv8wqcThbjVhewAzR6QuUxZ3IRsMr5jLIFjMgUsgz20Upu2L8hvLcwbAYzZHSrEsoV4onl36wODnwxjMkaul0+GU6FtVkIIyntIACXp8I8P7olhyKXVEGdrsvE0jXeNAcsaM1kL3tYG5FwLjA9NVkxgwohIJlmjz5wRliQlJLW5OVlUD/AEm8lAY737SoGmk3RjK4lo4VSUSA4UvwtPdkLkRtdcqlb6Zu0DJHpa4NmgAKrHJL8I6lVnmeKLdrJErSHNGxIIWwtbMSBQEJ6bsiM02HsR7qAETvNdsHKsb5iIhkBYmzHQAC9r2AEWK6dsiM5w4y754FJabXdDEF3a2HOlsOfAz+FqQBegKoen675YpIGjJIzFnU5I/c+8Z2ygjRrx2B5i97UBkuj3StMUYgqZS6TOwzK2QwPEuU20JImVrigMRN0txKYnE3iV8Nh5JEfLGysqphklDmdpMjEu4TIFBAIa9gaAnx3TncEpNBaRWKsI5M68KxSSFWKKTlhkMhFgfg2HcSBTF06ZhM64e6RKhBzyHOZI4XS2WEqLrMumYtobKdLgNodK5jh8LJAio087wnNHJiLCNJjmSNTG7XMQ8LKQCbgWtQGQwnSVlwssuJi3ckEaNJGGGsjxK+RSdAczBRc8+2gLODp2jtEixcUyxFCXGTeyO6PEXUHiQxsdL3CtbwaAz3R/aL4iESPGsZLMAquZNEYqSSUXtB0tyt5gBkqAUAoC0OzITLvjFHvbZd5kXPa1rZ7XtagPI9lQKuVYYwtmFgigWe2cWtyNhfvsKAjGxMPxfARcRLN8GupIYEnTUkO4/mPfQE6bPiHKNBxZ9FA47Wzee2l6Aok2VAy5WhiK2VbFFIypfILEclzNYdmY99AMTsuGRleSKN3TwWZFZlsbjKSNNaArGz4tfg01YOeEasrZlY95DcQPfrQEcGyIEBCQxKDcnKii+YWN7DtBt5qA9Gy4bKu6jyrcqMi2UkgmwtpqAfOKA9k2XC0e7MUZj0OQopW45cNrdg9FASx4RFBCooDcwFABsoUXA58IA8wAoCN9nREMpiQhlWNgVUhkS+VSLaqLmw7LmgKI9kwKuRYYglmXKEULle2cWtazWFx22FAXC4dBmsq8XhaDi0A4u/QAa9goCDC7LhiULHDGihs4VEVQG8YADn5aA8w+yIEJKQxKTe5VFBObnqB20BVDsyFCGSKNSLAFUUEWz2sQP9R/tt3mgI22NhyzuYIi0gKuxjXM6nmGNrkHy0B6mxsOMloIhuySlkXgJNyV00110oCU4CI3BjSxzg8I1EpvJ9o6nvPOgI4dkwKxZYY1YksWCKCWOa5uBz4m1/ePfQHg2NhwAu4isBYDItgALAWtytpQFU2yoHcO8MbODmDFFLBuHUEi9+FfsjuoCZcMgzWVRnN30HESACW7zYAa9gFAQRbJgVQqwxhRmsAigDOLNYW0uDY99AefofD5s24izWAzZFvZQABe3IBVH1CgJlwUYsQiXDGQcI0dr5mHcxubnnqaAjl2VAz7xoYzJoc5RS11IK8Vr6EAjusKArGz4gb7tLlg98ovmBJDXtzuzG/wC8e+gJoYlUWUBRroBYam50HlJoCugFAKAUAoBQCgFAKAUAoBQCgFAKAUAoBQCgFAKAUAoBQCgFAKAUAoBQCgFAKAUAoBQCgFAKAUAoBQCgFAKAUAoBQCgFAKAUAoBQCgFAKAinnC89SeQGpPmH9eVAWZxMi8UigDkBmGUeVj2nTzfjQEsLu5vbIv8Aub0jhH3nydoF5QCgFAKAUAoBQCgFAKAUAoDnvWb0nxODkiEDhQyMzAqrXIPlFceKrTptKPOeh4C4NoYyNR1r/ltaztt9DRcZ1mbRRSVcMdNMia3I7hUNPE1JSs5JLuLTG8CYShScqdOUpaNGVru7c1yuDrK2gRdpAp7ikZ/AVrPFVIuyd/gTYfgHBVIZU4Si9jkn9CT/ABHx/wC2X7CeytOWVftE/wDTnB/b4h/iPj/2y/YT2U5ZV+0P6c4P7fEP8R8f+2X7CeynLKv2h/TnB/b4j0dY2P8A2y+rT2Vnldb7Q/pzg/t8RnOinT3GNIN9E+IiOhMUfEnlGUWbyg//ALvTxrTtMreEuAcLTp5VGooyXNKSs/RnTBjwRwo5/lKfntXTPG0Y/u3HkcllJxEh5BV85Ln0C341yz4Tj+2O8yoFMbvvFBckENcWAGlvJf763wmKnWm1LVYSjYusXikiUvK6og5s5CqLmwux0GpFWJoY/wB9GC+d4b10f91Yyka5Udo99GC+d4b10f8AdTKQyo7R76MF87w3ro/7qZSGVHaTYPbeGlbJFiIZHsTlSRHaw5mwN7aj00ujKknqMhWTJbPOSSsepGhY+Cv9x8g+sigKeGPvZ28xdrfcAPqAoCKeEkozm5ziyjwV5/aPlP1AUBkKAUAoBQCgFAKAUAoBQCgFAKA5J11/GwfRv+aq7G+1E9jxW9iv8P8AkbD1QqPcTaD45/ypU+D90VvGVLl77kbxux3D0V1Hn7Ibsdw9FBZDdjuHooLIs8YDmVQcoIYmwW+hW3MHxjXDjq86UVkG8YplnjBFGuaW5XtzZnH2dQPRVXn69R2yn9DfJiuYmbERomYkKgF9eEAW7jy81QWk3Y20EizKTYEeTy6X079O6sWYuVKwIuDcd41rDVjJG8qrIhYgCzakgdg76seDfePu80aTMB1m4pG2bMFdSbxaBgT8dHVrX93LuOPE+6l3HFp8O6Wzqy31GZStx5L86pHFrWjzrg1rRFesWMWPR2+Tn5PPSwsbX1XylccCq5iI30B11K8q7MD7b7iw4N94+7zOzhXfwxkXxQbsfOw5DyDU941FWpdFnioIyUSKOPRrE5BkXhbSw8I+Qd2pFAZDB4NIwcoFzzNgCT5bAD6hoKAklizW8hB9FASUAoDy9AL0AoD2gFAKAUAoBQCgFAcm66PjsP8ARt+YVW4/XE9pxS1Vf4+ZsHU/+ot9M/5UqfB+6RVcZf1z7kbzXWUAoBQFhjWtIpN7ZWF7EgElOZHLlVfj6U5xWSrm8HYhxESzRsma4bQlSO+qb80HpRJrMbjejccrMzsxzZ7CyWUyKysRdefETrepI13FWSMWIZ+iMLg5mfXNcjKpGeSN2y2Xh1jA07Ca25TJDJMvs3BCGMIpJF2NzzuzEnl5TUM55TuZSsSMpMiWNtG7L+LXfwb7x9xpMwXWSrrs+Y5gbGI2yjsmjq1rO1N9xy4h2pSfYcrTpAFJIhHFnJJIJzSMpOpXweG1jc2Nr1VKt2FIsRbmKh0lOt4lNzfmNQJGcKbqbgZrDla31Uz/AGDlPYep0mIQKY78iSX1JzKSeWmov5Cb9lqZ/RaxnlOi1jN9AtrNJj0bITlhdQqm5JLC7Em2puLnyXrpwk8qb7vM68DUy6j7vNHWsrSc7ovd8pvOR4I82vmqxLUrmjtuwosA3IDQDK3ooC4oDASdI1G0kwV9TA0pNvl5lyJflfIHa3Owv5wLbZnTGGRMdIWtHhJGBJ0vGkanOO8M4lAPbl0oC92ftB8XgI5YSEeaJWBPKNnUZuXMqSdO9baUBjJ9lYsLu9+oUqYls1mfiXKRnDEusIlNiSCwBa4vQFzJs3ESQQASKrBCshjkcqQAGjZWOrccaA35hn8xAoOzsbdQJAFG7ZgGOriWJ5Nct8ukot2ggdvCBkNhYbEqScTJm4VAAtbNds5Nh/DbXl2CgMxQCgFAKAUAoBQHJuuj47D/AEbfmFVuP1xPacUtVX+PmbB1P/qLfTP+VKnwfukVXGX9e+5G811lAKAUAoCGXDI2rKCe+2vp51hxUtDQIjgfFdh5Ccw/3XP31yzwNGXNbuNlJlBhkHiN5rofRqD6RXJPgzoy3m2WULOCgfkCA2vYCL61WODysnnN7iCVWkUqQRlfkb9qVY8HJqpJPZ5mk9Rb9LsFHPhXimd0VyovGud7q4YBUAYseHkAdL1bSipJpkM4qcXF85pK9W+Cy5vdsoFgxzGFSA3glgyArfy1zcipdpx/h9Ht3gdW2CLFPdsmYEAi8PNs1l8Dnwtpz0pyKl2j8Po9u89HVpgzYjGyWOYjig1CeFbh7O3upyKl2j8Po9u8zXRPoTh8LPvocQ8rBCuUmMgCSxBORQdQNKkpYeFN3iTUcLTpO8TdKnOgUBFisSkSM8jBEUXZmNgAOZJ7KzGLk1GKu2DAe+/Z+fN7tw3K3xqc78+fdXV+H4vqpeF+hrlx2lA6WbO474zCkMbgbxOxVA7e8Xp+H4vqpeF+gy47S82J0gwcuWKHEQySZb5Y3VibDiNhWlTC16SyqkJJbWmvqZUk9Rf7UwW9jyhyjAhlcAEqwPMX8lx5ia5zJg8T0VYyApKFTllynhURsqZbMLspIsTy560BfbP2Fu5hK0mawcBbEC7leNuI3ewILaXB5DtAzVAKAUAoBQCgFAKA5N10fHYf6NvzCq3H64ntOKWqr/HzNg6n/wBRb6Z/ypU+D90iq4y/r33I3musoBQCgFAKAUAoDW4Q+TwltuotMp72/e++qCNs+v8ALzJeY2HdLfNYZrWvbW3dfuq/IjH9IF+DUi4cSRhGBClWdwmYEqw5OdCpuCRQGPXYLZsxAY/vTE6kLma+6uSciczYZdAKAt16K6qbA5LKoMtwEDZsnxOoza3PF5aAqm6L5rcIAAtwykXsiqtzurmwUG3K/MGgLzZGHOGcRZFtLnkLB7nMixqSVCKNRY6dv3AZ2gOe9Push9m4gQnCiRWQSK+9KXuSCLZDyI7+0VecFcC8vpuaqWs7WtfzRFOpku1jSukHXA2Kw02H9xhN6hTNvi1s3bl3Yv5r1dYfixKhWhVdW+S0/Z2adpG611axzrF7Kmj8NCNCdLNYKQGzWvlIJFwbWuL16eniaVT2ZffmQNNFK7OlIvu2te3LUnh5LzOjKfrrblFK9sr7+0xZmX6G7ebZ2JXEmEyDK6AEmMG+hs2U8u61cHCmCWPo5mM7O6e35XRvCWS7nQP8dG+Yj15/+uvP/wBIy67/ALf/AGJc/wBh1rYmMabDxSum7aRFcpfNlzC9r2F+fdXk6sFCcop3SbV9vaTp3Re1GZFAKAUAoBQCgFAWe1toLh4XmcEqgubFR225sQBz5kgUByfrTx6znCyroGje3Ej8nt4SMVPLsJqtx+uJ7Tilqq/x8za+p/8AUW+mf8kdT4P3SKvjN+ufcjea6zz4oBQCgFAKAUBr8IOQaEhoo1upUEEZr+EfKK85KWTUclrUm/mTcxc+6JP9T0w10fiFXatzNchEWILOAG3lgyvzh5owZfvAp+IVdq3MZKJfdEn+p6Yacvq7VuGSifZ+ILEksSpRXGYKCM2bxQOy1d2Drzq5WVzGslY+fZutLaeZrYjS5t8HFyvp8mvptPgDAuKvB3snr/2cTqyLNutHaZkBM+qhgDu4+TWv8nyCuCPBmFeLdB0JWXPfQ9CfPbVz2ub5byb3Ln/FPanzj/24v7atv6bwHRe9keekYPpF0mxONKHFSZygIU5VWwa1/BAvyFd+B4NoYPKzKavr031GspuWsxMTlSCDYggg+Ucq7ZJSVmam3QYqVo95CkGacyFgplDbxVO8dy/AFAl8EnLdhzqmnSpxnkVHK0ba8m1r6Erabtx12voN9OtE8mN2g1wMPlzLKt9QRvuJzmZtNWuL8r2qONLBx0ud7NPw6FoS7PMz+YxvSnarvGkUsRSUtvXudOINlAS/Do19bHle/OurAYeMZucJXjqXnp59RrJvUzH9Ftle6sZBB2SSKrfwXu5+pQxqfhPE8nwtSpzpaO96F8xCN5JH1mosLDkK+UHce0AoBQCgFAKAUAoDD9Lj/k5tQNBq2804l8EREOW8ULqWsBQHHOsrFMmGwrMcziOUeE7674gXLktcdoJNrEVxYiCnUin2npeBMVLDYXEVIe1+W3PpdzfupiXNgCw7ZWP+yOpMLHJhbtZy8P1VVxSqLnjFm+10lIKAUAoBQCgIsS5VGI5hSRoTqBpoup8w1oDUY9ruq3OGSTmLqojUkZLkObgqMxF9DewsLGtciOwFxFtgsxVcEvhKLscos0gTW0ZsQTcjsAv3XZEdgL3EBXw0MhiCF3wzFSBdc8sZKnQcrkHSmRHYC9xmGVTGQigBuYABuVIX6vaK48dG1FuPxNo6zB7SgnfAzphWyYgxIUY+Ll8FT8k6OAewtft06eBp0FOLqK6UvzGKl7aD5/6EYaOTH4aOZM8byqrLyvc2F/Je1x2i4r6pwrOcMHUqUnb8qs/r8jhh7STPpf3r4L5ph/Ux/wBtfNuU1unLe/U7MlbDz3sYL5ph/Ux/21nlVfpy3v1GSjSut/ovhxs55YII43idHvHGqEqTlYEqNRx3/lq54BxtSONjGcm1K60t7NGvtRHVisk+flBzEnl2V7DD0sTLGSq1WnC1o27+dbdGvdbUc7aybIv8LtOWMAK2gzWBVWX4QKHurAg3yrz7hXfPD05tuS2bea9tXezS7Lxek+KFvhibd4U3587ji5nn5O4VD+H4bofUzlMxuLxTSMXkNybAnQaKABy8gFTf2sPTu9EV8tJjS2dI6hdl7zGyTkAiCOw8jzEgH7KyD668zxqxNqMKS/c7/Bf7fyJqC03O+V4Y6hQCgFAKAUAoBQCgNb6fSN7mCKkjb1xGRGiPcZHbK6yI65XKCO5HORdaA5f06TLBg1y5bRSi1lA0lIuoREXIea2RdCNKrsb7UT2HFb3df4fSRvXU9+pP9M/5I6mwXuviV/Gb9c/8Ub1XWefFAKAUAoBQCgFqAUBjtufFp9NB/wA8dARdJMOZoWgV2R5FYB0JVksNHDDUEMVrlxdVU6ek2irmt9EM2B2ZvMbI5McV5XkYu2cliYwSTfLmWOw7RapcBSlVqWpr2mrJc5iTstJxDq4RpNq4VVHKVX+pOJvuFe/4S4Q/tV8PJaFBJO2t6n9VuZywjpTPqmvCnSYTbezZ5XDROq5FIVWvZjJcPmtpYLltcNrflQEe1NiPNgpoJHZmkjlXnpd82TkAbLw6ctO2paFTN1Yz2NPczDV0fKt6+vxaaTRwCtjAoDxhcW76hxFJVqUqb1NNbzKdnc+geo7Z64fZ4Z7q07tIC2l1HAoB/lJt+9XzHhWMadfMRbagslN7383qR209KudDmxSKQrMASGIBOpCC7EDtsCKrTclBoD2gFAKAUAoBQCgPDQHDOsPpEmMmTIjLugyHPbU5uyxPdVRi6qm0lzH0Li7wfUw1OU5tWmotW+OveZ7qq6SpHlwZRi8sjuGFsoG7B17fkH01Pg6ysqfOVnGXg6q5yxd1kpJW59dtnbtOrVYHkBQCgFAKAUAoBQCgMdtz4tPpoP8AnjoCbHr4Ddoa3nDaEfgfqFcePinRbfMbR1mPx+GV4sTE4vG8RLKeXEGDebkD5xftrXgmtNanpi1b77xUSPlrZuPkglSaJisiEMpHYR/Tst5a+z4ihGtCVOpG8ZLs8yuTtpRuh64NpX8OL1a+2qCXF3CKcY2lpvzrsJc7Kxc7O62doPKivJGqswUkRrcAm19e6tqvFzCRpylFSulfS15IKtI2YdL8ezIiYiPM1w14kIVo2VJb6g23jaHxQedVn4XhYpylGVl267ptc3RWnt2G2ckc/wAf0ZBBnMwCuDKbJyvEZCAAbA3BsvcVN69FQxzglRUXdaNfbk7N72p6CJx5zU6uiMUBJhoGd1RBdnYKo7yxsB6TUdaqqVOU3qSuZSu7H1vsvAJBBFALZY0WMX7Qqga+ivkNSo6k3N627nelZWLbamxEnfMXdSFyLlNgoObPw8jmDWN+4WtWhkvtn4RYkCLyBJ5AXLEkk27bmgLmgFAKAUAoBQCgFAfNG0fjZP42/MaoKntvvPreA/S0/wDGP0RnOrn/AMSw3nf/AIpKmwfvV98xW8Y/+nz74/8AkjvdXJ82FAKAUAoBQCgFAKAx+3FJjBVWYrJExCi5skqFrDtsATQEM+0M+Vd1Kt2XVkso17TeuXG+4l985mOsjTGgNcxu4eNTZFz2BLaN6fuNcvBqsp968zaZBucN8wP/AKZPZVxnqnSe9kdkRx7NgknjIwYVVWTMXhRRc5MvZqef30ztTpPeLIyv6Ew3zeH1SeymeqdJ7xZD9CYb5vD6pPZWM7PpPeLI5Z1u9BppsRDJgsNmG7KOIwqgFWJBI01IY/Zr1HF/hWjh6c4YidtN1e779SexENWm29BoX+HW0/mknpT+6vRfj/B/WfKXoQ5qWw8bq62n2YR/9h/7VDX4ewcoNU6yT2uMn8rIyqUr6UUw9XW1Bzwsl796f3Vx4LhihCm44iupNvXky1eFW7jaVNt6EdR6q+j+IwsEoxMRR2kuA8ZlJUKLG6mw1vXj+NdWOMxFN4b80VHm/LpvsZ0UFkp3N2w1s66JoVIKpkNmDcwST2V5nCJxrpPtJpaizOzsYsjOr3A3mVTIbEIrnDCxBCktK2ZtdIkvfsuyMohh2iNS/NtbiI8IYhAVBAHDq+U3uVy9tAbJgEcRoJGLPlGYm2rW18EAc+4UBPQCgFAKAUAoD5p2mhEslwRxtz0+Uaoaqam77T6xwdUhLDU1Fp2ir9mgznVwh/SOHNjYF7ns+Kk7amwaedT+9RXcY6keQzhdX0aOf2kd6FXB84FAKAUAoBQCgFAKAUBa7RPCP4l/GuXG+4l985mOs17a2KkhwskkcbNLHCcqq1w7IvCMqNmNz3a61U4epKM7RlZN/eskaHRfaU+Iiz4nDyYV/FaYPfyixuPMwBqWriasHaM7/D/QSXOjM2Hjt9tvbUXLa/S+S9DOSil7AaMx8gkP9TRYyv0vkvQZKI1cnkJPWD+6s8sr9L5L0MZKI0xFwDaQBgCLyAaH+as8rr9L5L0GSjD9Kdr4mGONsJA2IcyBWQzZeAq5JzhrLqF1OmtS0cTUk2pzt8F6GGkZjATl41aXNE5Gqb7PlP8AEDY1FPF1k7KV/gvQyoouLr+0PrD7a15ZiNvyXoZyULr+0PrD7actxG35L0MZKI41UOtmBF1AF7nhDe2pMFJyrpvtMS1GYq8IxQCgFAKAUAoBQCgOS9c/x+H+jb81VuP1xPacUtVX+PmZnqZH+Vm+m/8AjSpcD7v4lfxp/Wr/AAX1Z0Gu082KAUAoBQCgFAKAUAoDHbQxuVggRW4d4+dggCBgLi4sx1vbQacxcUBjzt/C5c2QhbZid3oFyowY+QiWO3bxagWNgKYdvwEspiYOGKZcik5s+VRpoCdD3WPOgKzt/C2vl0sh1QAlXQuGCnUgKDfTsIF6Am2XtSCdsix5Wy5iGQaaKbZhpezofr8hsBd4iJRIlgBo3IAeLVfwl7pd/qbw1kGxkBAuAfgouf8APTg/2Zd4kZPdL4o9AqwNBul8UegUA3S+KPQKAbpfFHoFABGByA9FAV0AoBQCgFAKAUAoBQHJOuj4+D6NvzVW4/XE9pxS1Vfh5mc6mh/lJfpj/wAaVNgfd/EruNH61f4r6s3+uw84KAUAoBQCgFAKAUAoCDEYOOQqXRHKHMpZQxU96kjQ6DUd1AUR7OiAsIowNTYIoFza+lvIPQO6gKYtlwKQVhiUjlZFFuLNpYacWvn1oA2yYDzhiPLnGvyRZezsXQeSgJIcDGjZkjRWIsSqqDbuuBfnQFh0hwhlQxB2jLxyIHQlWQsoAZWGoINj9VcOOlkwi30vU2iY7q+2dLh8LFFOzvMIozIZGLsHZpCVzXNwt8otpw1vhJxnlOOq/kJG0V1mooBQCgFAKAUAoBQFLuALkgDy6UBCuOjPJ19IoCYOO8UBVegFAcl66Pj4Po2/NVbj9cT2nFL2avw8zOdTf6nL9Mf+OOpsD7v4lbxo/XfxX1Zv1dh50UAoBQCgFAKAUAoBQCgFAKAUAoCyxnhx+Z/+tV3CXul3+TN4az3C/GP/AAp+MlY4M92+/wAhPWXlWRoKAUAoBQCgFAKAUBgOkvhJ5j/SgMNQC1AeqxHIkeY2oCT3S/jt9o+2gND6x3JkhuSeBuZv8qq3H64ntOKWqr/HzM91dY148LwG13YnQG50F/QB6K6MH7pFRxjb/EJdy+hs/wCl5vH+5fZXUURQ205T8s/VYfgKAgkmZvCYnzkmgKRIw5E+k0BWMU45O32jQEg2hKP/ADG9N/xoCQbVm8f7l9lAe/pebx/uX2UBUu2ZfGB84H9KAql23KeWVfMPbegLdtoyn5bfh+FAeDaEv7RvTQFQ2nL45+72UBWNrzeN9y+ygK121KO1T5x7KAnwm0WllUMALKx0v+7Vdwl7pd/kzeGs9xm0WilIUA3RDrfxpO6nBnun3+SE9ZEduydyeg+2rE0PP05L+76D7aAfpyX930H20BUNvSdqr94/rQFzhNtM7Bd2Lk9h9PZQGaoBQCgFAYDpL4SeY/iKAw1AKAUAoDRusT4yL+A/mqtx+uJ7Tilqq/x8zMdBf1X+Zq6cH7lfEp+Mf/UJ9y+hsNdJRigFAKAUAoBQCgFAKAUAoBQCgFAT4ByHJHMRyEecZar+Efdx7/U3hrJds/HH+BPxescG+6ff5IT1lnViaCgFAKAkwzsGUp4V9POaA3NL2F+fb56A9oBQCgNf6SeEnmP40Bh7UAtQC1ALUBoHWfPuzG5GgQn/AHVwYuGXOMe89VxexKw2Hr1mrpZPmZzoA4bCBgbgsxB9FT4WLjTs+36lbw9VhVxrnB3TUbbjY66CnuKC4tQC1ALUAtQXFqC4tQXFqAWoLi1BcWoBagFqAUBNg/Cb6KT/AK1wcI+7j3+pvDWTbY+OP8K/9qxwb7p9/kjE9ZZ1YGooBQCgANAbjgixRS/hW1/p91AT0AoBQHOOs2INPFmdkVYZHOVit7OoFyFbv7jXFir3Wm2vyPScAxWTP8ik24pXSevK2tbNqNLXYzufg8QSDbKTnHCxbKWPybhe7UkCuS03qk/mehdXDwX9yhG616I69F7aNOl7tJ4diSknLK+UKCbhs193GxXL43wmi31tRqp0n8zKq4RLTSje+yNtcle+zRpfaSS7CksCJn5G+bMNcoOo5qo1BY8jYWFZcZ9J/M1jXwt3ejH4KO35vYl33MTtON4mC70todQWGquynQnvQ/VaopynF+0zuw1HDVo5WZivhHnSezYzEYzEgsEkOYtoFOvK5PPs0rMc5JZd9XOYqrCUqioOKvP9qS02u7vsRLC5XQEgX0toOQ7K1c3bWTQw9NNqUE+2y2L79CTfN4x9JrTLltJuSUOhHchvm8Y+k0zkto5JQ6EdyJIN47BVLFibAAmsqc3oTZpUw+GhFylCNl2L0JZYJV55jyN1bOvFovEpI1OnOtsqptZHGGDl+yPxik9GvQ0mVNhMQFLFZAo5khtNWBv5ip81qXqWvp+ZhLAuWSlC/cuz1RSIZ7kZZbjQizaG17H6taZVTa/mZzeCtfJhuiBDNrpILXvfMLZVLEXPblBNu6mVU2v5jN4Low3LndvroJPcc+UMMxBtYK2ZuK+W6A5hex5is3qbWaWwOU4uMdF9cUlo16WraCHLNztJaxa/F4K8z5h31rlVNr+ZJmcHqyYbNUT3dzXtaW/O1mvYi408wJrOVU2v5mMzgrXyYW7olM29W2YuL3sbmxtzseR51hzmudm0MPhJ+zCO5ehF7ofxm9JrGdnte8k5Fh+rj4V6D3Q/jN6TTOT2sciw/Vx8K9B7obxm9JpnJ7XvM8jw/Vx3L0Or9V6JLgznRWZZWW7KGPgqeZ89aVK09CUnvPDcYqEKeLWSkk4p6FbnZsU8UeYLCqBmDqSoXhHJrkeUEZe0jyEjTKk1ebZQlM4j3jHEWUhU4ixRDxMLg3sDy0Ovn0NbQqVIxtTbDSNb6ynXD4dN1mR3e2ZXYEBQSe3zVvDE1X+5l7xfwNLEYiWcSaS1PtNJwXuqWLeLiXHEy2Z3HgKG0IvckE87cuetdMalWSupHoq2E4PpVc26K1J6O12+9ZPiMJjEvfFGw/1JCwuwC3Vbm5uOV6y5Vl+4ihS4Nna1D5aNV3pbWoqkwWLvZcUx1cXLyC+7kyMba2AJXn36XrLlW5pfdzEafBtrugubZzxylz9/+jE4zaGJjcoZ5CRbUSPYggEEXseRFRSr1U7ZR30uDMBUgpqkt3wOr9VmKxEmFLYhi65yImY3YqBZte0ZgbX159lqscLKcoXkeL4epYali8igrWWlc1//AJY3SukpRQCgOTddHxuH/gf8wqux/wC34+R7Pijqrfx/5Gg7PVDIokNla6km4C5gQGNuxSQfqrgha+k9ZiHNU24a1p77c3xWgzMmHwbm6uUGUuLHUHRcpz31GUtbmd4NdKlcabehlbGpjYKzV9NvO+jbdLYrajG7bSISkQWyWFrEkek61HUyb/lO7BOq6SdXWY8mtUjolJrUiH3OpfOQMwFgfPf01JnGoZK1HGsJTliM/JfnS1/L4/H5Ew7fP/QVG9SOuGt9/kj2sEgoCXCYgxuHW1x36ggixBHcQSPrrKdndEVWkqsHCXOZWPpLKoAVUAFsvhm2Xylrnu1J8lqkz0lqOF8F0pO8m9OvV6WXw+JQOkMoy5Qi5bBbBjoiMqjU62Dt/WmekbfhtJ3ym3fXq52m3q57IqbpJNcEBRY3A4rc1Pa3eg9JpnpGFwZRSs7/AC7eztKffDLkK5U4lyE2OYjIF537hTPStYz+G0stSu9Dvbm132DD9IplAXhKgBQpvYAKV0sdCQTe3koq0krCpwZRnJy0pt3vo23+VtBW/SaYgiya3ueLNc8jmzX01sOWp0rOeZquCqKd7v5W3W5+fnKB0hl7Qp1ZrWYavIJNbHscXHnPfWM9L73mz4Npcza1Lm5lk7Oda/gWW0doPMwZ7XAsLaDVmb8WNaSm5azpw+GhQTUOf0S8i1rU6BQCgOp9ViOcFPuyFYyMFLC4Vt2liR22uNPJUcmlJX1HheNH6mH+PmzN9EuiyYAZFlllaRmkdpCDdyOJlUaLft+81vWrurptY8ylYk6WdGItoI0MzSKLIwMbFSGBexI8FgO4j0VijWlS/Mg1c1brQiZMLhEkfO6kgvbLnKqBmy3Nif61hNOTaVj1fFVf3ancvqc6jnZbWJ0N7dl/NyqROx7CdOMr3RtE8ULEWxDBmci+85CY7y9r9q8B7Mx1rpai+f7en/RSQlWitNNWSTtbo/l+v5l2ajHbbCxpGI5mdiXz8ZPgEZLi/ZdvvqOpZJWZ14LKqSk5wSStbRtWnyMKzX56+eoSzSSVkdO6msROd8hN8OoBF+yVjyXyFbk/V3mrPAuTi1zHh+NVOhGrCUfbevtWpN9v3sOoV3nkxQCgLHH7HgnIM0MchGgLqGsD3XrWUIy1ompYirSvm5uN9ja+ha+9XBfNIPVp7K1zUOitxLy/FdbLxP1HvVwXzSD1aeymah0VuHL8V1svE/Ue9XBfNIPVp7KZqHRW4cvxXWy8T9R71cF80g9WnspmodFbhy/FdbLxP1PPepgvmkHq09lM1DorcOX4rrZeJ+oHRTBfNIPVp7KZqHRW4cvxXWy8T9T33q4L5pB6tPZTNQ6K3Dl+K62XifqPergvmkHq09lM1DorcOX4rrZeJ+o96uC+aQerT2UzUOitw5fiutl4n6j3q4L5pB6tPZTNQ6K3Dl+K62XifqPergvmkHq09lM1DorcOX4rrZeJ+o96uC+aQerT2UzUOitw5fiutl4n6j3q4L5pB6tPZTNQ6K3Dl+K62XifqPergvmkHq09lM1DorcOX4rrZeJ+o96uC+aQerT2UzUOitw5fiutl4n6j3q4L5pB6tPZTNQ6K3Dl+K62Xifqa90siwWC3X+QgkEhcEhEUqQvwdhl4s0jRp5M96ZqHRW4cvxXWy8T9SxwO1Nmukd8BHvJI0cKqRFS7JAzoHJHg+6IuJgoN9L0zVPorcOX4rrZeJ+pDDtLBHds2zoBGyB3bKhy5txoFC3Y/DfcO/RmqfRW4cvxXWy8T9S7w+M2dJNBFHs9M0rBWzxRpuwy4kr35iThX8G4tzI5FmodFbhy/FdbLxP1LnZW28Om8RcEYyJHULFugrWlljQk5lAZhBIddAFte5Fzo0+ityIKlapUeVOTb7W39S+wXSHCyyIqQyWcgLIQoXiz2Ns+cXKEeD3VjM0+ityNLssj0rgWRhJCALyrGELtK5gxIgIIyhFu7A2z3AYEjWmZp9FbkLsuH2lgZzZ8PmspZDLGGBtuw4A1ZLGRAcwF73FwL1nM0+itxLTxFWlfNyavsbX0MPgdp7Obd7zZ6KZBEQBCpsJFjLMbgcKtKguOdybaGmah0VuJeX4rrZeJ+pebNl2fMWybPTKsckhJjhN93l4VCk5syuCCNNaZqn0VuHL8V1svE/Ut4MXs8bsTYPDFpbFRhguICoRBrIcq5eLERi1jowblezNQ6K3Dl+K62XifqeHaWzdD+jhYrf4qHNmYwbtcob5QnQ3vp22NM1DorcOX4rrZeJ+ptPRdsOyu2Fg3KZgCQix5yBfwQb6XtxAdtbRio6kQ1a1Sq71JOXe2/qZytiIUAoBQCgFAKAUAoBQCgFAKAUAoBQCgFAKAUBHLErWzKDblcA21HsHooCE4CLX4KPUKp4F1VPBB01A7B2UBWuFjHJE0/dHZa34D0CgKY8BEpUrGgKAhbKoygnULYafVQHr4ONgVaNCG8IFQQdSdRbXUk+c0BUMOl75Vve97C99fafTQEb4CIliYkJcWclVJcDkGNuIeegJI8MgJIRQWADEKASF0AJ7QBQFJwcel404SCvCNCospGmlhpQCDBRpYpGikXAyqBYG17WGl7D0CgPPcMWnwaaEsOFdGPNhpoTc60B5JgImFmijItaxRTobAjlysq/ZHdQE8aAcgB26C1AV0AoBQ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340" name="AutoShape 4" descr="data:image/jpeg;base64,/9j/4AAQSkZJRgABAQAAAQABAAD/2wCEAAkGBxQTEhUUEhQWFhUXGRkVFxgVGBgVFxgXFRcYIBYaGBUaHyggGR8lHBgXITIhJSkrLi4xGB8zODMsOSguLisBCgoKDg0OGxAQGy8mICUsNCwsLCwvLCwsLC8vLC8tLCwvLCwtLCwsLCwsLS0sLCwsLCwuLCwsLCwsLCwsNCwsLP/AABEIAMQBAQMBEQACEQEDEQH/xAAcAAEAAQUBAQAAAAAAAAAAAAAAAwIEBQYHAQj/xABLEAACAQIDBAQHDAgGAAcAAAABAgMAEQQSIQUTIjEGB0FRMlJhcZGT0RQWIzNCVHOBkqGxshU0U2JygsHSFyRjorPCNUOUo8PT8f/EABsBAQACAwEBAAAAAAAAAAAAAAADBQECBAYH/8QAPxEAAgECAQYLBgUEAQUAAAAAAAECAxEEEhMhMVGRBQYUQVJTYXGSwdEyM4GhsfAVIjRCghYjcuHCNaKy4vH/2gAMAwEAAhEDEQA/AO40AoDS9qdLZIMY6SBPcykrdVLuzDDGVlzrIckmhtG8YBWxD62oC4xnTIwr8LCM27kltDIZhaMRFQzKnBcSi5YAC3Mgg0BbT9Pt2oklgyxHEHD5sz3CqMQXkbPEqlQICeFm0bUi2oE+zum4meKIQhJpYWkCPKAFlGa0LEKWuVR2zBSBbyigKMP01d92ow6CSWOKZA0+WPJKuIbikMdwQmHOgU6tzsC1AOk/SSeBmaIw7uLC+62WRWdpLMRu45FkAUkDQ5X1I0oCb38RCWONkIL769mUldy8ipddCd5upLW5EAHmKAtMZ08MaXaBc2jZRJIwEbRNIjFlhOpCkaAoD8vnQE20enscTTqIizQmEZQ63beSIktgL2MZkW/f2UBcYbpdvYo3ihBabEPh4Q8mVGCJI6yNIFJVWjjLABWN2UeUASdHulBxUpVYcsaorFyzk3aNGtpHu7cdvjLm1wLG9AWg6ZibBYnEYcKGhJVc5DqwOUxyEIw4WVgbXBGo7KAs5enEsDSRSxxzPHK0ZeHPEjAR4dxlS0mVv8wqcThbjVhewAzR6QuUxZ3IRsMr5jLIFjMgUsgz20Upu2L8hvLcwbAYzZHSrEsoV4onl36wODnwxjMkaul0+GU6FtVkIIyntIACXp8I8P7olhyKXVEGdrsvE0jXeNAcsaM1kL3tYG5FwLjA9NVkxgwohIJlmjz5wRliQlJLW5OVlUD/AEm8lAY737SoGmk3RjK4lo4VSUSA4UvwtPdkLkRtdcqlb6Zu0DJHpa4NmgAKrHJL8I6lVnmeKLdrJErSHNGxIIWwtbMSBQEJ6bsiM02HsR7qAETvNdsHKsb5iIhkBYmzHQAC9r2AEWK6dsiM5w4y754FJabXdDEF3a2HOlsOfAz+FqQBegKoen675YpIGjJIzFnU5I/c+8Z2ygjRrx2B5i97UBkuj3StMUYgqZS6TOwzK2QwPEuU20JImVrigMRN0txKYnE3iV8Nh5JEfLGysqphklDmdpMjEu4TIFBAIa9gaAnx3TncEpNBaRWKsI5M68KxSSFWKKTlhkMhFgfg2HcSBTF06ZhM64e6RKhBzyHOZI4XS2WEqLrMumYtobKdLgNodK5jh8LJAio087wnNHJiLCNJjmSNTG7XMQ8LKQCbgWtQGQwnSVlwssuJi3ckEaNJGGGsjxK+RSdAczBRc8+2gLODp2jtEixcUyxFCXGTeyO6PEXUHiQxsdL3CtbwaAz3R/aL4iESPGsZLMAquZNEYqSSUXtB0tyt5gBkqAUAoC0OzITLvjFHvbZd5kXPa1rZ7XtagPI9lQKuVYYwtmFgigWe2cWtyNhfvsKAjGxMPxfARcRLN8GupIYEnTUkO4/mPfQE6bPiHKNBxZ9FA47Wzee2l6Aok2VAy5WhiK2VbFFIypfILEclzNYdmY99AMTsuGRleSKN3TwWZFZlsbjKSNNaArGz4tfg01YOeEasrZlY95DcQPfrQEcGyIEBCQxKDcnKii+YWN7DtBt5qA9Gy4bKu6jyrcqMi2UkgmwtpqAfOKA9k2XC0e7MUZj0OQopW45cNrdg9FASx4RFBCooDcwFABsoUXA58IA8wAoCN9nREMpiQhlWNgVUhkS+VSLaqLmw7LmgKI9kwKuRYYglmXKEULle2cWtazWFx22FAXC4dBmsq8XhaDi0A4u/QAa9goCDC7LhiULHDGihs4VEVQG8YADn5aA8w+yIEJKQxKTe5VFBObnqB20BVDsyFCGSKNSLAFUUEWz2sQP9R/tt3mgI22NhyzuYIi0gKuxjXM6nmGNrkHy0B6mxsOMloIhuySlkXgJNyV00110oCU4CI3BjSxzg8I1EpvJ9o6nvPOgI4dkwKxZYY1YksWCKCWOa5uBz4m1/ePfQHg2NhwAu4isBYDItgALAWtytpQFU2yoHcO8MbODmDFFLBuHUEi9+FfsjuoCZcMgzWVRnN30HESACW7zYAa9gFAQRbJgVQqwxhRmsAigDOLNYW0uDY99AefofD5s24izWAzZFvZQABe3IBVH1CgJlwUYsQiXDGQcI0dr5mHcxubnnqaAjl2VAz7xoYzJoc5RS11IK8Vr6EAjusKArGz4gb7tLlg98ovmBJDXtzuzG/wC8e+gJoYlUWUBRroBYam50HlJoCugFAKAUAoBQCgFAKAUAoBQCgFAKAUAoBQCgFAKAUAoBQCgFAKAUAoBQCgFAKAUAoBQCgFAKAUAoBQCgFAKAUAoBQCgFAKAUAoBQCgFAKAinnC89SeQGpPmH9eVAWZxMi8UigDkBmGUeVj2nTzfjQEsLu5vbIv8Aub0jhH3nydoF5QCgFAKAUAoBQCgFAKAUAoDnvWb0nxODkiEDhQyMzAqrXIPlFceKrTptKPOeh4C4NoYyNR1r/ltaztt9DRcZ1mbRRSVcMdNMia3I7hUNPE1JSs5JLuLTG8CYShScqdOUpaNGVru7c1yuDrK2gRdpAp7ikZ/AVrPFVIuyd/gTYfgHBVIZU4Si9jkn9CT/ABHx/wC2X7CeytOWVftE/wDTnB/b4h/iPj/2y/YT2U5ZV+0P6c4P7fEP8R8f+2X7CeynLKv2h/TnB/b4j0dY2P8A2y+rT2Vnldb7Q/pzg/t8RnOinT3GNIN9E+IiOhMUfEnlGUWbyg//ALvTxrTtMreEuAcLTp5VGooyXNKSs/RnTBjwRwo5/lKfntXTPG0Y/u3HkcllJxEh5BV85Ln0C341yz4Tj+2O8yoFMbvvFBckENcWAGlvJf763wmKnWm1LVYSjYusXikiUvK6og5s5CqLmwux0GpFWJoY/wB9GC+d4b10f91Yyka5Udo99GC+d4b10f8AdTKQyo7R76MF87w3ro/7qZSGVHaTYPbeGlbJFiIZHsTlSRHaw5mwN7aj00ujKknqMhWTJbPOSSsepGhY+Cv9x8g+sigKeGPvZ28xdrfcAPqAoCKeEkozm5ziyjwV5/aPlP1AUBkKAUAoBQCgFAKAUAoBQCgFAKA5J11/GwfRv+aq7G+1E9jxW9iv8P8AkbD1QqPcTaD45/ypU+D90VvGVLl77kbxux3D0V1Hn7Ibsdw9FBZDdjuHooLIs8YDmVQcoIYmwW+hW3MHxjXDjq86UVkG8YplnjBFGuaW5XtzZnH2dQPRVXn69R2yn9DfJiuYmbERomYkKgF9eEAW7jy81QWk3Y20EizKTYEeTy6X079O6sWYuVKwIuDcd41rDVjJG8qrIhYgCzakgdg76seDfePu80aTMB1m4pG2bMFdSbxaBgT8dHVrX93LuOPE+6l3HFp8O6Wzqy31GZStx5L86pHFrWjzrg1rRFesWMWPR2+Tn5PPSwsbX1XylccCq5iI30B11K8q7MD7b7iw4N94+7zOzhXfwxkXxQbsfOw5DyDU941FWpdFnioIyUSKOPRrE5BkXhbSw8I+Qd2pFAZDB4NIwcoFzzNgCT5bAD6hoKAklizW8hB9FASUAoDy9AL0AoD2gFAKAUAoBQCgFAcm66PjsP8ARt+YVW4/XE9pxS1Vf4+ZsHU/+ot9M/5UqfB+6RVcZf1z7kbzXWUAoBQFhjWtIpN7ZWF7EgElOZHLlVfj6U5xWSrm8HYhxESzRsma4bQlSO+qb80HpRJrMbjejccrMzsxzZ7CyWUyKysRdefETrepI13FWSMWIZ+iMLg5mfXNcjKpGeSN2y2Xh1jA07Ca25TJDJMvs3BCGMIpJF2NzzuzEnl5TUM55TuZSsSMpMiWNtG7L+LXfwb7x9xpMwXWSrrs+Y5gbGI2yjsmjq1rO1N9xy4h2pSfYcrTpAFJIhHFnJJIJzSMpOpXweG1jc2Nr1VKt2FIsRbmKh0lOt4lNzfmNQJGcKbqbgZrDla31Uz/AGDlPYep0mIQKY78iSX1JzKSeWmov5Cb9lqZ/RaxnlOi1jN9AtrNJj0bITlhdQqm5JLC7Em2puLnyXrpwk8qb7vM68DUy6j7vNHWsrSc7ovd8pvOR4I82vmqxLUrmjtuwosA3IDQDK3ooC4oDASdI1G0kwV9TA0pNvl5lyJflfIHa3Owv5wLbZnTGGRMdIWtHhJGBJ0vGkanOO8M4lAPbl0oC92ftB8XgI5YSEeaJWBPKNnUZuXMqSdO9baUBjJ9lYsLu9+oUqYls1mfiXKRnDEusIlNiSCwBa4vQFzJs3ESQQASKrBCshjkcqQAGjZWOrccaA35hn8xAoOzsbdQJAFG7ZgGOriWJ5Nct8ukot2ggdvCBkNhYbEqScTJm4VAAtbNds5Nh/DbXl2CgMxQCgFAKAUAoBQHJuuj47D/AEbfmFVuP1xPacUtVX+PmbB1P/qLfTP+VKnwfukVXGX9e+5G811lAKAUAoCGXDI2rKCe+2vp51hxUtDQIjgfFdh5Ccw/3XP31yzwNGXNbuNlJlBhkHiN5rofRqD6RXJPgzoy3m2WULOCgfkCA2vYCL61WODysnnN7iCVWkUqQRlfkb9qVY8HJqpJPZ5mk9Rb9LsFHPhXimd0VyovGud7q4YBUAYseHkAdL1bSipJpkM4qcXF85pK9W+Cy5vdsoFgxzGFSA3glgyArfy1zcipdpx/h9Ht3gdW2CLFPdsmYEAi8PNs1l8Dnwtpz0pyKl2j8Po9u89HVpgzYjGyWOYjig1CeFbh7O3upyKl2j8Po9u8zXRPoTh8LPvocQ8rBCuUmMgCSxBORQdQNKkpYeFN3iTUcLTpO8TdKnOgUBFisSkSM8jBEUXZmNgAOZJ7KzGLk1GKu2DAe+/Z+fN7tw3K3xqc78+fdXV+H4vqpeF+hrlx2lA6WbO474zCkMbgbxOxVA7e8Xp+H4vqpeF+gy47S82J0gwcuWKHEQySZb5Y3VibDiNhWlTC16SyqkJJbWmvqZUk9Rf7UwW9jyhyjAhlcAEqwPMX8lx5ia5zJg8T0VYyApKFTllynhURsqZbMLspIsTy560BfbP2Fu5hK0mawcBbEC7leNuI3ewILaXB5DtAzVAKAUAoBQCgFAKA5N10fHYf6NvzCq3H64ntOKWqr/HzNg6n/wBRb6Z/ypU+D90iq4y/r33I3musoBQCgFAKAUAoDW4Q+TwltuotMp72/e++qCNs+v8ALzJeY2HdLfNYZrWvbW3dfuq/IjH9IF+DUi4cSRhGBClWdwmYEqw5OdCpuCRQGPXYLZsxAY/vTE6kLma+6uSciczYZdAKAt16K6qbA5LKoMtwEDZsnxOoza3PF5aAqm6L5rcIAAtwykXsiqtzurmwUG3K/MGgLzZGHOGcRZFtLnkLB7nMixqSVCKNRY6dv3AZ2gOe9Push9m4gQnCiRWQSK+9KXuSCLZDyI7+0VecFcC8vpuaqWs7WtfzRFOpku1jSukHXA2Kw02H9xhN6hTNvi1s3bl3Yv5r1dYfixKhWhVdW+S0/Z2adpG611axzrF7Kmj8NCNCdLNYKQGzWvlIJFwbWuL16eniaVT2ZffmQNNFK7OlIvu2te3LUnh5LzOjKfrrblFK9sr7+0xZmX6G7ebZ2JXEmEyDK6AEmMG+hs2U8u61cHCmCWPo5mM7O6e35XRvCWS7nQP8dG+Yj15/+uvP/wBIy67/ALf/AGJc/wBh1rYmMabDxSum7aRFcpfNlzC9r2F+fdXk6sFCcop3SbV9vaTp3Re1GZFAKAUAoBQCgFAWe1toLh4XmcEqgubFR225sQBz5kgUByfrTx6znCyroGje3Ej8nt4SMVPLsJqtx+uJ7Tilqq/x8za+p/8AUW+mf8kdT4P3SKvjN+ufcjea6zz4oBQCgFAKAUBr8IOQaEhoo1upUEEZr+EfKK85KWTUclrUm/mTcxc+6JP9T0w10fiFXatzNchEWILOAG3lgyvzh5owZfvAp+IVdq3MZKJfdEn+p6Yacvq7VuGSifZ+ILEksSpRXGYKCM2bxQOy1d2Drzq5WVzGslY+fZutLaeZrYjS5t8HFyvp8mvptPgDAuKvB3snr/2cTqyLNutHaZkBM+qhgDu4+TWv8nyCuCPBmFeLdB0JWXPfQ9CfPbVz2ub5byb3Ln/FPanzj/24v7atv6bwHRe9keekYPpF0mxONKHFSZygIU5VWwa1/BAvyFd+B4NoYPKzKavr031GspuWsxMTlSCDYggg+Ucq7ZJSVmam3QYqVo95CkGacyFgplDbxVO8dy/AFAl8EnLdhzqmnSpxnkVHK0ba8m1r6Erabtx12voN9OtE8mN2g1wMPlzLKt9QRvuJzmZtNWuL8r2qONLBx0ud7NPw6FoS7PMz+YxvSnarvGkUsRSUtvXudOINlAS/Do19bHle/OurAYeMZucJXjqXnp59RrJvUzH9Ftle6sZBB2SSKrfwXu5+pQxqfhPE8nwtSpzpaO96F8xCN5JH1mosLDkK+UHce0AoBQCgFAKAUAoDD9Lj/k5tQNBq2804l8EREOW8ULqWsBQHHOsrFMmGwrMcziOUeE7674gXLktcdoJNrEVxYiCnUin2npeBMVLDYXEVIe1+W3PpdzfupiXNgCw7ZWP+yOpMLHJhbtZy8P1VVxSqLnjFm+10lIKAUAoBQCgIsS5VGI5hSRoTqBpoup8w1oDUY9ruq3OGSTmLqojUkZLkObgqMxF9DewsLGtciOwFxFtgsxVcEvhKLscos0gTW0ZsQTcjsAv3XZEdgL3EBXw0MhiCF3wzFSBdc8sZKnQcrkHSmRHYC9xmGVTGQigBuYABuVIX6vaK48dG1FuPxNo6zB7SgnfAzphWyYgxIUY+Ll8FT8k6OAewtft06eBp0FOLqK6UvzGKl7aD5/6EYaOTH4aOZM8byqrLyvc2F/Je1x2i4r6pwrOcMHUqUnb8qs/r8jhh7STPpf3r4L5ph/Ux/wBtfNuU1unLe/U7MlbDz3sYL5ph/Ux/21nlVfpy3v1GSjSut/ovhxs55YII43idHvHGqEqTlYEqNRx3/lq54BxtSONjGcm1K60t7NGvtRHVisk+flBzEnl2V7DD0sTLGSq1WnC1o27+dbdGvdbUc7aybIv8LtOWMAK2gzWBVWX4QKHurAg3yrz7hXfPD05tuS2bea9tXezS7Lxek+KFvhibd4U3587ji5nn5O4VD+H4bofUzlMxuLxTSMXkNybAnQaKABy8gFTf2sPTu9EV8tJjS2dI6hdl7zGyTkAiCOw8jzEgH7KyD668zxqxNqMKS/c7/Bf7fyJqC03O+V4Y6hQCgFAKAUAoBQCgNb6fSN7mCKkjb1xGRGiPcZHbK6yI65XKCO5HORdaA5f06TLBg1y5bRSi1lA0lIuoREXIea2RdCNKrsb7UT2HFb3df4fSRvXU9+pP9M/5I6mwXuviV/Gb9c/8Ub1XWefFAKAUAoBQCgFqAUBjtufFp9NB/wA8dARdJMOZoWgV2R5FYB0JVksNHDDUEMVrlxdVU6ek2irmt9EM2B2ZvMbI5McV5XkYu2cliYwSTfLmWOw7RapcBSlVqWpr2mrJc5iTstJxDq4RpNq4VVHKVX+pOJvuFe/4S4Q/tV8PJaFBJO2t6n9VuZywjpTPqmvCnSYTbezZ5XDROq5FIVWvZjJcPmtpYLltcNrflQEe1NiPNgpoJHZmkjlXnpd82TkAbLw6ctO2paFTN1Yz2NPczDV0fKt6+vxaaTRwCtjAoDxhcW76hxFJVqUqb1NNbzKdnc+geo7Z64fZ4Z7q07tIC2l1HAoB/lJt+9XzHhWMadfMRbagslN7383qR209KudDmxSKQrMASGIBOpCC7EDtsCKrTclBoD2gFAKAUAoBQCgPDQHDOsPpEmMmTIjLugyHPbU5uyxPdVRi6qm0lzH0Li7wfUw1OU5tWmotW+OveZ7qq6SpHlwZRi8sjuGFsoG7B17fkH01Pg6ysqfOVnGXg6q5yxd1kpJW59dtnbtOrVYHkBQCgFAKAUAoBQCgMdtz4tPpoP8AnjoCbHr4Ddoa3nDaEfgfqFcePinRbfMbR1mPx+GV4sTE4vG8RLKeXEGDebkD5xftrXgmtNanpi1b77xUSPlrZuPkglSaJisiEMpHYR/Tst5a+z4ihGtCVOpG8ZLs8yuTtpRuh64NpX8OL1a+2qCXF3CKcY2lpvzrsJc7Kxc7O62doPKivJGqswUkRrcAm19e6tqvFzCRpylFSulfS15IKtI2YdL8ezIiYiPM1w14kIVo2VJb6g23jaHxQedVn4XhYpylGVl267ptc3RWnt2G2ckc/wAf0ZBBnMwCuDKbJyvEZCAAbA3BsvcVN69FQxzglRUXdaNfbk7N72p6CJx5zU6uiMUBJhoGd1RBdnYKo7yxsB6TUdaqqVOU3qSuZSu7H1vsvAJBBFALZY0WMX7Qqga+ivkNSo6k3N627nelZWLbamxEnfMXdSFyLlNgoObPw8jmDWN+4WtWhkvtn4RYkCLyBJ5AXLEkk27bmgLmgFAKAUAoBQCgFAfNG0fjZP42/MaoKntvvPreA/S0/wDGP0RnOrn/AMSw3nf/AIpKmwfvV98xW8Y/+nz74/8AkjvdXJ82FAKAUAoBQCgFAKAx+3FJjBVWYrJExCi5skqFrDtsATQEM+0M+Vd1Kt2XVkso17TeuXG+4l985mOsjTGgNcxu4eNTZFz2BLaN6fuNcvBqsp968zaZBucN8wP/AKZPZVxnqnSe9kdkRx7NgknjIwYVVWTMXhRRc5MvZqef30ztTpPeLIyv6Ew3zeH1SeymeqdJ7xZD9CYb5vD6pPZWM7PpPeLI5Z1u9BppsRDJgsNmG7KOIwqgFWJBI01IY/Zr1HF/hWjh6c4YidtN1e779SexENWm29BoX+HW0/mknpT+6vRfj/B/WfKXoQ5qWw8bq62n2YR/9h/7VDX4ewcoNU6yT2uMn8rIyqUr6UUw9XW1Bzwsl796f3Vx4LhihCm44iupNvXky1eFW7jaVNt6EdR6q+j+IwsEoxMRR2kuA8ZlJUKLG6mw1vXj+NdWOMxFN4b80VHm/LpvsZ0UFkp3N2w1s66JoVIKpkNmDcwST2V5nCJxrpPtJpaizOzsYsjOr3A3mVTIbEIrnDCxBCktK2ZtdIkvfsuyMohh2iNS/NtbiI8IYhAVBAHDq+U3uVy9tAbJgEcRoJGLPlGYm2rW18EAc+4UBPQCgFAKAUAoD5p2mhEslwRxtz0+Uaoaqam77T6xwdUhLDU1Fp2ir9mgznVwh/SOHNjYF7ns+Kk7amwaedT+9RXcY6keQzhdX0aOf2kd6FXB84FAKAUAoBQCgFAKAUBa7RPCP4l/GuXG+4l985mOs17a2KkhwskkcbNLHCcqq1w7IvCMqNmNz3a61U4epKM7RlZN/eskaHRfaU+Iiz4nDyYV/FaYPfyixuPMwBqWriasHaM7/D/QSXOjM2Hjt9tvbUXLa/S+S9DOSil7AaMx8gkP9TRYyv0vkvQZKI1cnkJPWD+6s8sr9L5L0MZKI0xFwDaQBgCLyAaH+as8rr9L5L0GSjD9Kdr4mGONsJA2IcyBWQzZeAq5JzhrLqF1OmtS0cTUk2pzt8F6GGkZjATl41aXNE5Gqb7PlP8AEDY1FPF1k7KV/gvQyoouLr+0PrD7a15ZiNvyXoZyULr+0PrD7actxG35L0MZKI41UOtmBF1AF7nhDe2pMFJyrpvtMS1GYq8IxQCgFAKAUAoBQCgOS9c/x+H+jb81VuP1xPacUtVX+PmZnqZH+Vm+m/8AjSpcD7v4lfxp/Wr/AAX1Z0Gu082KAUAoBQCgFAKAUAoDHbQxuVggRW4d4+dggCBgLi4sx1vbQacxcUBjzt/C5c2QhbZid3oFyowY+QiWO3bxagWNgKYdvwEspiYOGKZcik5s+VRpoCdD3WPOgKzt/C2vl0sh1QAlXQuGCnUgKDfTsIF6Am2XtSCdsix5Wy5iGQaaKbZhpezofr8hsBd4iJRIlgBo3IAeLVfwl7pd/qbw1kGxkBAuAfgouf8APTg/2Zd4kZPdL4o9AqwNBul8UegUA3S+KPQKAbpfFHoFABGByA9FAV0AoBQCgFAKAUAoBQHJOuj4+D6NvzVW4/XE9pxS1Vfh5mc6mh/lJfpj/wAaVNgfd/EruNH61f4r6s3+uw84KAUAoBQCgFAKAUAoCDEYOOQqXRHKHMpZQxU96kjQ6DUd1AUR7OiAsIowNTYIoFza+lvIPQO6gKYtlwKQVhiUjlZFFuLNpYacWvn1oA2yYDzhiPLnGvyRZezsXQeSgJIcDGjZkjRWIsSqqDbuuBfnQFh0hwhlQxB2jLxyIHQlWQsoAZWGoINj9VcOOlkwi30vU2iY7q+2dLh8LFFOzvMIozIZGLsHZpCVzXNwt8otpw1vhJxnlOOq/kJG0V1mooBQCgFAKAUAoBQFLuALkgDy6UBCuOjPJ19IoCYOO8UBVegFAcl66Pj4Po2/NVbj9cT2nFL2avw8zOdTf6nL9Mf+OOpsD7v4lbxo/XfxX1Zv1dh50UAoBQCgFAKAUAoBQCgFAKAUAoCyxnhx+Z/+tV3CXul3+TN4az3C/GP/AAp+MlY4M92+/wAhPWXlWRoKAUAoBQCgFAKAUBgOkvhJ5j/SgMNQC1AeqxHIkeY2oCT3S/jt9o+2gND6x3JkhuSeBuZv8qq3H64ntOKWqr/HzM91dY148LwG13YnQG50F/QB6K6MH7pFRxjb/EJdy+hs/wCl5vH+5fZXUURQ205T8s/VYfgKAgkmZvCYnzkmgKRIw5E+k0BWMU45O32jQEg2hKP/ADG9N/xoCQbVm8f7l9lAe/pebx/uX2UBUu2ZfGB84H9KAql23KeWVfMPbegLdtoyn5bfh+FAeDaEv7RvTQFQ2nL45+72UBWNrzeN9y+ygK121KO1T5x7KAnwm0WllUMALKx0v+7Vdwl7pd/kzeGs9xm0WilIUA3RDrfxpO6nBnun3+SE9ZEduydyeg+2rE0PP05L+76D7aAfpyX930H20BUNvSdqr94/rQFzhNtM7Bd2Lk9h9PZQGaoBQCgFAYDpL4SeY/iKAw1AKAUAoDRusT4yL+A/mqtx+uJ7Tilqq/x8zMdBf1X+Zq6cH7lfEp+Mf/UJ9y+hsNdJRigFAKAUAoBQCgFAKAUAoBQCgFAT4ByHJHMRyEecZar+Efdx7/U3hrJds/HH+BPxescG+6ff5IT1lnViaCgFAKAkwzsGUp4V9POaA3NL2F+fb56A9oBQCgNf6SeEnmP40Bh7UAtQC1ALUBoHWfPuzG5GgQn/AHVwYuGXOMe89VxexKw2Hr1mrpZPmZzoA4bCBgbgsxB9FT4WLjTs+36lbw9VhVxrnB3TUbbjY66CnuKC4tQC1ALUAtQXFqC4tQXFqAWoLi1BcWoBagFqAUBNg/Cb6KT/AK1wcI+7j3+pvDWTbY+OP8K/9qxwb7p9/kjE9ZZ1YGooBQCgANAbjgixRS/hW1/p91AT0AoBQHOOs2INPFmdkVYZHOVit7OoFyFbv7jXFir3Wm2vyPScAxWTP8ik24pXSevK2tbNqNLXYzufg8QSDbKTnHCxbKWPybhe7UkCuS03qk/mehdXDwX9yhG616I69F7aNOl7tJ4diSknLK+UKCbhs193GxXL43wmi31tRqp0n8zKq4RLTSje+yNtcle+zRpfaSS7CksCJn5G+bMNcoOo5qo1BY8jYWFZcZ9J/M1jXwt3ejH4KO35vYl33MTtON4mC70todQWGquynQnvQ/VaopynF+0zuw1HDVo5WZivhHnSezYzEYzEgsEkOYtoFOvK5PPs0rMc5JZd9XOYqrCUqioOKvP9qS02u7vsRLC5XQEgX0toOQ7K1c3bWTQw9NNqUE+2y2L79CTfN4x9JrTLltJuSUOhHchvm8Y+k0zkto5JQ6EdyJIN47BVLFibAAmsqc3oTZpUw+GhFylCNl2L0JZYJV55jyN1bOvFovEpI1OnOtsqptZHGGDl+yPxik9GvQ0mVNhMQFLFZAo5khtNWBv5ip81qXqWvp+ZhLAuWSlC/cuz1RSIZ7kZZbjQizaG17H6taZVTa/mZzeCtfJhuiBDNrpILXvfMLZVLEXPblBNu6mVU2v5jN4Low3LndvroJPcc+UMMxBtYK2ZuK+W6A5hex5is3qbWaWwOU4uMdF9cUlo16WraCHLNztJaxa/F4K8z5h31rlVNr+ZJmcHqyYbNUT3dzXtaW/O1mvYi408wJrOVU2v5mMzgrXyYW7olM29W2YuL3sbmxtzseR51hzmudm0MPhJ+zCO5ehF7ofxm9JrGdnte8k5Fh+rj4V6D3Q/jN6TTOT2sciw/Vx8K9B7obxm9JpnJ7XvM8jw/Vx3L0Or9V6JLgznRWZZWW7KGPgqeZ89aVK09CUnvPDcYqEKeLWSkk4p6FbnZsU8UeYLCqBmDqSoXhHJrkeUEZe0jyEjTKk1ebZQlM4j3jHEWUhU4ixRDxMLg3sDy0Ovn0NbQqVIxtTbDSNb6ynXD4dN1mR3e2ZXYEBQSe3zVvDE1X+5l7xfwNLEYiWcSaS1PtNJwXuqWLeLiXHEy2Z3HgKG0IvckE87cuetdMalWSupHoq2E4PpVc26K1J6O12+9ZPiMJjEvfFGw/1JCwuwC3Vbm5uOV6y5Vl+4ihS4Nna1D5aNV3pbWoqkwWLvZcUx1cXLyC+7kyMba2AJXn36XrLlW5pfdzEafBtrugubZzxylz9/+jE4zaGJjcoZ5CRbUSPYggEEXseRFRSr1U7ZR30uDMBUgpqkt3wOr9VmKxEmFLYhi65yImY3YqBZte0ZgbX159lqscLKcoXkeL4epYali8igrWWlc1//AJY3SukpRQCgOTddHxuH/gf8wqux/wC34+R7Pijqrfx/5Gg7PVDIokNla6km4C5gQGNuxSQfqrgha+k9ZiHNU24a1p77c3xWgzMmHwbm6uUGUuLHUHRcpz31GUtbmd4NdKlcabehlbGpjYKzV9NvO+jbdLYrajG7bSISkQWyWFrEkek61HUyb/lO7BOq6SdXWY8mtUjolJrUiH3OpfOQMwFgfPf01JnGoZK1HGsJTliM/JfnS1/L4/H5Ew7fP/QVG9SOuGt9/kj2sEgoCXCYgxuHW1x36ggixBHcQSPrrKdndEVWkqsHCXOZWPpLKoAVUAFsvhm2Xylrnu1J8lqkz0lqOF8F0pO8m9OvV6WXw+JQOkMoy5Qi5bBbBjoiMqjU62Dt/WmekbfhtJ3ym3fXq52m3q57IqbpJNcEBRY3A4rc1Pa3eg9JpnpGFwZRSs7/AC7eztKffDLkK5U4lyE2OYjIF537hTPStYz+G0stSu9Dvbm132DD9IplAXhKgBQpvYAKV0sdCQTe3koq0krCpwZRnJy0pt3vo23+VtBW/SaYgiya3ueLNc8jmzX01sOWp0rOeZquCqKd7v5W3W5+fnKB0hl7Qp1ZrWYavIJNbHscXHnPfWM9L73mz4Npcza1Lm5lk7Oda/gWW0doPMwZ7XAsLaDVmb8WNaSm5azpw+GhQTUOf0S8i1rU6BQCgOp9ViOcFPuyFYyMFLC4Vt2liR22uNPJUcmlJX1HheNH6mH+PmzN9EuiyYAZFlllaRmkdpCDdyOJlUaLft+81vWrurptY8ylYk6WdGItoI0MzSKLIwMbFSGBexI8FgO4j0VijWlS/Mg1c1brQiZMLhEkfO6kgvbLnKqBmy3Nif61hNOTaVj1fFVf3ancvqc6jnZbWJ0N7dl/NyqROx7CdOMr3RtE8ULEWxDBmci+85CY7y9r9q8B7Mx1rpai+f7en/RSQlWitNNWSTtbo/l+v5l2ajHbbCxpGI5mdiXz8ZPgEZLi/ZdvvqOpZJWZ14LKqSk5wSStbRtWnyMKzX56+eoSzSSVkdO6msROd8hN8OoBF+yVjyXyFbk/V3mrPAuTi1zHh+NVOhGrCUfbevtWpN9v3sOoV3nkxQCgLHH7HgnIM0MchGgLqGsD3XrWUIy1ompYirSvm5uN9ja+ha+9XBfNIPVp7K1zUOitxLy/FdbLxP1HvVwXzSD1aeymah0VuHL8V1svE/Ue9XBfNIPVp7KZqHRW4cvxXWy8T9R71cF80g9WnspmodFbhy/FdbLxP1PPepgvmkHq09lM1DorcOX4rrZeJ+oHRTBfNIPVp7KZqHRW4cvxXWy8T9T33q4L5pB6tPZTNQ6K3Dl+K62XifqPergvmkHq09lM1DorcOX4rrZeJ+o96uC+aQerT2UzUOitw5fiutl4n6j3q4L5pB6tPZTNQ6K3Dl+K62XifqPergvmkHq09lM1DorcOX4rrZeJ+o96uC+aQerT2UzUOitw5fiutl4n6j3q4L5pB6tPZTNQ6K3Dl+K62XifqPergvmkHq09lM1DorcOX4rrZeJ+o96uC+aQerT2UzUOitw5fiutl4n6j3q4L5pB6tPZTNQ6K3Dl+K62Xifqa90siwWC3X+QgkEhcEhEUqQvwdhl4s0jRp5M96ZqHRW4cvxXWy8T9SxwO1Nmukd8BHvJI0cKqRFS7JAzoHJHg+6IuJgoN9L0zVPorcOX4rrZeJ+pDDtLBHds2zoBGyB3bKhy5txoFC3Y/DfcO/RmqfRW4cvxXWy8T9S7w+M2dJNBFHs9M0rBWzxRpuwy4kr35iThX8G4tzI5FmodFbhy/FdbLxP1LnZW28Om8RcEYyJHULFugrWlljQk5lAZhBIddAFte5Fzo0+ityIKlapUeVOTb7W39S+wXSHCyyIqQyWcgLIQoXiz2Ns+cXKEeD3VjM0+ityNLssj0rgWRhJCALyrGELtK5gxIgIIyhFu7A2z3AYEjWmZp9FbkLsuH2lgZzZ8PmspZDLGGBtuw4A1ZLGRAcwF73FwL1nM0+itxLTxFWlfNyavsbX0MPgdp7Obd7zZ6KZBEQBCpsJFjLMbgcKtKguOdybaGmah0VuJeX4rrZeJ+pebNl2fMWybPTKsckhJjhN93l4VCk5syuCCNNaZqn0VuHL8V1svE/Ut4MXs8bsTYPDFpbFRhguICoRBrIcq5eLERi1jowblezNQ6K3Dl+K62XifqeHaWzdD+jhYrf4qHNmYwbtcob5QnQ3vp22NM1DorcOX4rrZeJ+ptPRdsOyu2Fg3KZgCQix5yBfwQb6XtxAdtbRio6kQ1a1Sq71JOXe2/qZytiIUAoBQCgFAKAUAoBQCgFAKAUAoBQCgFAKAUBHLErWzKDblcA21HsHooCE4CLX4KPUKp4F1VPBB01A7B2UBWuFjHJE0/dHZa34D0CgKY8BEpUrGgKAhbKoygnULYafVQHr4ONgVaNCG8IFQQdSdRbXUk+c0BUMOl75Vve97C99fafTQEb4CIliYkJcWclVJcDkGNuIeegJI8MgJIRQWADEKASF0AJ7QBQFJwcel404SCvCNCospGmlhpQCDBRpYpGikXAyqBYG17WGl7D0CgPPcMWnwaaEsOFdGPNhpoTc60B5JgImFmijItaxRTobAjlysq/ZHdQE8aAcgB26C1AV0AoBQ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342" name="AutoShape 6" descr="data:image/jpeg;base64,/9j/4AAQSkZJRgABAQAAAQABAAD/2wCEAAkGBxQTEhUUEhQWFhUXGRkVFxgVGBgVFxgXFRcYIBYaGBUaHyggGR8lHBgXITIhJSkrLi4xGB8zODMsOSguLisBCgoKDg0OGxAQGy8mICUsNCwsLCwvLCwsLC8vLC8tLCwvLCwtLCwsLCwsLS0sLCwsLCwuLCwsLCwsLCwsNCwsLP/AABEIAMQBAQMBEQACEQEDEQH/xAAcAAEAAQUBAQAAAAAAAAAAAAAAAwIEBQYHAQj/xABLEAACAQIDBAQHDAgGAAcAAAABAgMAEQQSIQUTIjEGB0FRMlJhcZGT0RQWIzNCVHOBkqGxshU0U2JygsHSFyRjorPCNUOUo8PT8f/EABsBAQACAwEBAAAAAAAAAAAAAAADBQECBAYH/8QAPxEAAgECAQYLBgUEAQUAAAAAAAECAxEEEhMhMVGRBQYUQVJTYXGSwdEyM4GhsfAVIjRCghYjcuHCNaKy4vH/2gAMAwEAAhEDEQA/AO40AoDS9qdLZIMY6SBPcykrdVLuzDDGVlzrIckmhtG8YBWxD62oC4xnTIwr8LCM27kltDIZhaMRFQzKnBcSi5YAC3Mgg0BbT9Pt2oklgyxHEHD5sz3CqMQXkbPEqlQICeFm0bUi2oE+zum4meKIQhJpYWkCPKAFlGa0LEKWuVR2zBSBbyigKMP01d92ow6CSWOKZA0+WPJKuIbikMdwQmHOgU6tzsC1AOk/SSeBmaIw7uLC+62WRWdpLMRu45FkAUkDQ5X1I0oCb38RCWONkIL769mUldy8ipddCd5upLW5EAHmKAtMZ08MaXaBc2jZRJIwEbRNIjFlhOpCkaAoD8vnQE20enscTTqIizQmEZQ63beSIktgL2MZkW/f2UBcYbpdvYo3ihBabEPh4Q8mVGCJI6yNIFJVWjjLABWN2UeUASdHulBxUpVYcsaorFyzk3aNGtpHu7cdvjLm1wLG9AWg6ZibBYnEYcKGhJVc5DqwOUxyEIw4WVgbXBGo7KAs5enEsDSRSxxzPHK0ZeHPEjAR4dxlS0mVv8wqcThbjVhewAzR6QuUxZ3IRsMr5jLIFjMgUsgz20Upu2L8hvLcwbAYzZHSrEsoV4onl36wODnwxjMkaul0+GU6FtVkIIyntIACXp8I8P7olhyKXVEGdrsvE0jXeNAcsaM1kL3tYG5FwLjA9NVkxgwohIJlmjz5wRliQlJLW5OVlUD/AEm8lAY737SoGmk3RjK4lo4VSUSA4UvwtPdkLkRtdcqlb6Zu0DJHpa4NmgAKrHJL8I6lVnmeKLdrJErSHNGxIIWwtbMSBQEJ6bsiM02HsR7qAETvNdsHKsb5iIhkBYmzHQAC9r2AEWK6dsiM5w4y754FJabXdDEF3a2HOlsOfAz+FqQBegKoen675YpIGjJIzFnU5I/c+8Z2ygjRrx2B5i97UBkuj3StMUYgqZS6TOwzK2QwPEuU20JImVrigMRN0txKYnE3iV8Nh5JEfLGysqphklDmdpMjEu4TIFBAIa9gaAnx3TncEpNBaRWKsI5M68KxSSFWKKTlhkMhFgfg2HcSBTF06ZhM64e6RKhBzyHOZI4XS2WEqLrMumYtobKdLgNodK5jh8LJAio087wnNHJiLCNJjmSNTG7XMQ8LKQCbgWtQGQwnSVlwssuJi3ckEaNJGGGsjxK+RSdAczBRc8+2gLODp2jtEixcUyxFCXGTeyO6PEXUHiQxsdL3CtbwaAz3R/aL4iESPGsZLMAquZNEYqSSUXtB0tyt5gBkqAUAoC0OzITLvjFHvbZd5kXPa1rZ7XtagPI9lQKuVYYwtmFgigWe2cWtyNhfvsKAjGxMPxfARcRLN8GupIYEnTUkO4/mPfQE6bPiHKNBxZ9FA47Wzee2l6Aok2VAy5WhiK2VbFFIypfILEclzNYdmY99AMTsuGRleSKN3TwWZFZlsbjKSNNaArGz4tfg01YOeEasrZlY95DcQPfrQEcGyIEBCQxKDcnKii+YWN7DtBt5qA9Gy4bKu6jyrcqMi2UkgmwtpqAfOKA9k2XC0e7MUZj0OQopW45cNrdg9FASx4RFBCooDcwFABsoUXA58IA8wAoCN9nREMpiQhlWNgVUhkS+VSLaqLmw7LmgKI9kwKuRYYglmXKEULle2cWtazWFx22FAXC4dBmsq8XhaDi0A4u/QAa9goCDC7LhiULHDGihs4VEVQG8YADn5aA8w+yIEJKQxKTe5VFBObnqB20BVDsyFCGSKNSLAFUUEWz2sQP9R/tt3mgI22NhyzuYIi0gKuxjXM6nmGNrkHy0B6mxsOMloIhuySlkXgJNyV00110oCU4CI3BjSxzg8I1EpvJ9o6nvPOgI4dkwKxZYY1YksWCKCWOa5uBz4m1/ePfQHg2NhwAu4isBYDItgALAWtytpQFU2yoHcO8MbODmDFFLBuHUEi9+FfsjuoCZcMgzWVRnN30HESACW7zYAa9gFAQRbJgVQqwxhRmsAigDOLNYW0uDY99AefofD5s24izWAzZFvZQABe3IBVH1CgJlwUYsQiXDGQcI0dr5mHcxubnnqaAjl2VAz7xoYzJoc5RS11IK8Vr6EAjusKArGz4gb7tLlg98ovmBJDXtzuzG/wC8e+gJoYlUWUBRroBYam50HlJoCugFAKAUAoBQCgFAKAUAoBQCgFAKAUAoBQCgFAKAUAoBQCgFAKAUAoBQCgFAKAUAoBQCgFAKAUAoBQCgFAKAUAoBQCgFAKAUAoBQCgFAKAinnC89SeQGpPmH9eVAWZxMi8UigDkBmGUeVj2nTzfjQEsLu5vbIv8Aub0jhH3nydoF5QCgFAKAUAoBQCgFAKAUAoDnvWb0nxODkiEDhQyMzAqrXIPlFceKrTptKPOeh4C4NoYyNR1r/ltaztt9DRcZ1mbRRSVcMdNMia3I7hUNPE1JSs5JLuLTG8CYShScqdOUpaNGVru7c1yuDrK2gRdpAp7ikZ/AVrPFVIuyd/gTYfgHBVIZU4Si9jkn9CT/ABHx/wC2X7CeytOWVftE/wDTnB/b4h/iPj/2y/YT2U5ZV+0P6c4P7fEP8R8f+2X7CeynLKv2h/TnB/b4j0dY2P8A2y+rT2Vnldb7Q/pzg/t8RnOinT3GNIN9E+IiOhMUfEnlGUWbyg//ALvTxrTtMreEuAcLTp5VGooyXNKSs/RnTBjwRwo5/lKfntXTPG0Y/u3HkcllJxEh5BV85Ln0C341yz4Tj+2O8yoFMbvvFBckENcWAGlvJf763wmKnWm1LVYSjYusXikiUvK6og5s5CqLmwux0GpFWJoY/wB9GC+d4b10f91Yyka5Udo99GC+d4b10f8AdTKQyo7R76MF87w3ro/7qZSGVHaTYPbeGlbJFiIZHsTlSRHaw5mwN7aj00ujKknqMhWTJbPOSSsepGhY+Cv9x8g+sigKeGPvZ28xdrfcAPqAoCKeEkozm5ziyjwV5/aPlP1AUBkKAUAoBQCgFAKAUAoBQCgFAKA5J11/GwfRv+aq7G+1E9jxW9iv8P8AkbD1QqPcTaD45/ypU+D90VvGVLl77kbxux3D0V1Hn7Ibsdw9FBZDdjuHooLIs8YDmVQcoIYmwW+hW3MHxjXDjq86UVkG8YplnjBFGuaW5XtzZnH2dQPRVXn69R2yn9DfJiuYmbERomYkKgF9eEAW7jy81QWk3Y20EizKTYEeTy6X079O6sWYuVKwIuDcd41rDVjJG8qrIhYgCzakgdg76seDfePu80aTMB1m4pG2bMFdSbxaBgT8dHVrX93LuOPE+6l3HFp8O6Wzqy31GZStx5L86pHFrWjzrg1rRFesWMWPR2+Tn5PPSwsbX1XylccCq5iI30B11K8q7MD7b7iw4N94+7zOzhXfwxkXxQbsfOw5DyDU941FWpdFnioIyUSKOPRrE5BkXhbSw8I+Qd2pFAZDB4NIwcoFzzNgCT5bAD6hoKAklizW8hB9FASUAoDy9AL0AoD2gFAKAUAoBQCgFAcm66PjsP8ARt+YVW4/XE9pxS1Vf4+ZsHU/+ot9M/5UqfB+6RVcZf1z7kbzXWUAoBQFhjWtIpN7ZWF7EgElOZHLlVfj6U5xWSrm8HYhxESzRsma4bQlSO+qb80HpRJrMbjejccrMzsxzZ7CyWUyKysRdefETrepI13FWSMWIZ+iMLg5mfXNcjKpGeSN2y2Xh1jA07Ca25TJDJMvs3BCGMIpJF2NzzuzEnl5TUM55TuZSsSMpMiWNtG7L+LXfwb7x9xpMwXWSrrs+Y5gbGI2yjsmjq1rO1N9xy4h2pSfYcrTpAFJIhHFnJJIJzSMpOpXweG1jc2Nr1VKt2FIsRbmKh0lOt4lNzfmNQJGcKbqbgZrDla31Uz/AGDlPYep0mIQKY78iSX1JzKSeWmov5Cb9lqZ/RaxnlOi1jN9AtrNJj0bITlhdQqm5JLC7Em2puLnyXrpwk8qb7vM68DUy6j7vNHWsrSc7ovd8pvOR4I82vmqxLUrmjtuwosA3IDQDK3ooC4oDASdI1G0kwV9TA0pNvl5lyJflfIHa3Owv5wLbZnTGGRMdIWtHhJGBJ0vGkanOO8M4lAPbl0oC92ftB8XgI5YSEeaJWBPKNnUZuXMqSdO9baUBjJ9lYsLu9+oUqYls1mfiXKRnDEusIlNiSCwBa4vQFzJs3ESQQASKrBCshjkcqQAGjZWOrccaA35hn8xAoOzsbdQJAFG7ZgGOriWJ5Nct8ukot2ggdvCBkNhYbEqScTJm4VAAtbNds5Nh/DbXl2CgMxQCgFAKAUAoBQHJuuj47D/AEbfmFVuP1xPacUtVX+PmbB1P/qLfTP+VKnwfukVXGX9e+5G811lAKAUAoCGXDI2rKCe+2vp51hxUtDQIjgfFdh5Ccw/3XP31yzwNGXNbuNlJlBhkHiN5rofRqD6RXJPgzoy3m2WULOCgfkCA2vYCL61WODysnnN7iCVWkUqQRlfkb9qVY8HJqpJPZ5mk9Rb9LsFHPhXimd0VyovGud7q4YBUAYseHkAdL1bSipJpkM4qcXF85pK9W+Cy5vdsoFgxzGFSA3glgyArfy1zcipdpx/h9Ht3gdW2CLFPdsmYEAi8PNs1l8Dnwtpz0pyKl2j8Po9u89HVpgzYjGyWOYjig1CeFbh7O3upyKl2j8Po9u8zXRPoTh8LPvocQ8rBCuUmMgCSxBORQdQNKkpYeFN3iTUcLTpO8TdKnOgUBFisSkSM8jBEUXZmNgAOZJ7KzGLk1GKu2DAe+/Z+fN7tw3K3xqc78+fdXV+H4vqpeF+hrlx2lA6WbO474zCkMbgbxOxVA7e8Xp+H4vqpeF+gy47S82J0gwcuWKHEQySZb5Y3VibDiNhWlTC16SyqkJJbWmvqZUk9Rf7UwW9jyhyjAhlcAEqwPMX8lx5ia5zJg8T0VYyApKFTllynhURsqZbMLspIsTy560BfbP2Fu5hK0mawcBbEC7leNuI3ewILaXB5DtAzVAKAUAoBQCgFAKA5N10fHYf6NvzCq3H64ntOKWqr/HzNg6n/wBRb6Z/ypU+D90iq4y/r33I3musoBQCgFAKAUAoDW4Q+TwltuotMp72/e++qCNs+v8ALzJeY2HdLfNYZrWvbW3dfuq/IjH9IF+DUi4cSRhGBClWdwmYEqw5OdCpuCRQGPXYLZsxAY/vTE6kLma+6uSciczYZdAKAt16K6qbA5LKoMtwEDZsnxOoza3PF5aAqm6L5rcIAAtwykXsiqtzurmwUG3K/MGgLzZGHOGcRZFtLnkLB7nMixqSVCKNRY6dv3AZ2gOe9Push9m4gQnCiRWQSK+9KXuSCLZDyI7+0VecFcC8vpuaqWs7WtfzRFOpku1jSukHXA2Kw02H9xhN6hTNvi1s3bl3Yv5r1dYfixKhWhVdW+S0/Z2adpG611axzrF7Kmj8NCNCdLNYKQGzWvlIJFwbWuL16eniaVT2ZffmQNNFK7OlIvu2te3LUnh5LzOjKfrrblFK9sr7+0xZmX6G7ebZ2JXEmEyDK6AEmMG+hs2U8u61cHCmCWPo5mM7O6e35XRvCWS7nQP8dG+Yj15/+uvP/wBIy67/ALf/AGJc/wBh1rYmMabDxSum7aRFcpfNlzC9r2F+fdXk6sFCcop3SbV9vaTp3Re1GZFAKAUAoBQCgFAWe1toLh4XmcEqgubFR225sQBz5kgUByfrTx6znCyroGje3Ej8nt4SMVPLsJqtx+uJ7Tilqq/x8za+p/8AUW+mf8kdT4P3SKvjN+ufcjea6zz4oBQCgFAKAUBr8IOQaEhoo1upUEEZr+EfKK85KWTUclrUm/mTcxc+6JP9T0w10fiFXatzNchEWILOAG3lgyvzh5owZfvAp+IVdq3MZKJfdEn+p6Yacvq7VuGSifZ+ILEksSpRXGYKCM2bxQOy1d2Drzq5WVzGslY+fZutLaeZrYjS5t8HFyvp8mvptPgDAuKvB3snr/2cTqyLNutHaZkBM+qhgDu4+TWv8nyCuCPBmFeLdB0JWXPfQ9CfPbVz2ub5byb3Ln/FPanzj/24v7atv6bwHRe9keekYPpF0mxONKHFSZygIU5VWwa1/BAvyFd+B4NoYPKzKavr031GspuWsxMTlSCDYggg+Ucq7ZJSVmam3QYqVo95CkGacyFgplDbxVO8dy/AFAl8EnLdhzqmnSpxnkVHK0ba8m1r6Erabtx12voN9OtE8mN2g1wMPlzLKt9QRvuJzmZtNWuL8r2qONLBx0ud7NPw6FoS7PMz+YxvSnarvGkUsRSUtvXudOINlAS/Do19bHle/OurAYeMZucJXjqXnp59RrJvUzH9Ftle6sZBB2SSKrfwXu5+pQxqfhPE8nwtSpzpaO96F8xCN5JH1mosLDkK+UHce0AoBQCgFAKAUAoDD9Lj/k5tQNBq2804l8EREOW8ULqWsBQHHOsrFMmGwrMcziOUeE7674gXLktcdoJNrEVxYiCnUin2npeBMVLDYXEVIe1+W3PpdzfupiXNgCw7ZWP+yOpMLHJhbtZy8P1VVxSqLnjFm+10lIKAUAoBQCgIsS5VGI5hSRoTqBpoup8w1oDUY9ruq3OGSTmLqojUkZLkObgqMxF9DewsLGtciOwFxFtgsxVcEvhKLscos0gTW0ZsQTcjsAv3XZEdgL3EBXw0MhiCF3wzFSBdc8sZKnQcrkHSmRHYC9xmGVTGQigBuYABuVIX6vaK48dG1FuPxNo6zB7SgnfAzphWyYgxIUY+Ll8FT8k6OAewtft06eBp0FOLqK6UvzGKl7aD5/6EYaOTH4aOZM8byqrLyvc2F/Je1x2i4r6pwrOcMHUqUnb8qs/r8jhh7STPpf3r4L5ph/Ux/wBtfNuU1unLe/U7MlbDz3sYL5ph/Ux/21nlVfpy3v1GSjSut/ovhxs55YII43idHvHGqEqTlYEqNRx3/lq54BxtSONjGcm1K60t7NGvtRHVisk+flBzEnl2V7DD0sTLGSq1WnC1o27+dbdGvdbUc7aybIv8LtOWMAK2gzWBVWX4QKHurAg3yrz7hXfPD05tuS2bea9tXezS7Lxek+KFvhibd4U3587ji5nn5O4VD+H4bofUzlMxuLxTSMXkNybAnQaKABy8gFTf2sPTu9EV8tJjS2dI6hdl7zGyTkAiCOw8jzEgH7KyD668zxqxNqMKS/c7/Bf7fyJqC03O+V4Y6hQCgFAKAUAoBQCgNb6fSN7mCKkjb1xGRGiPcZHbK6yI65XKCO5HORdaA5f06TLBg1y5bRSi1lA0lIuoREXIea2RdCNKrsb7UT2HFb3df4fSRvXU9+pP9M/5I6mwXuviV/Gb9c/8Ub1XWefFAKAUAoBQCgFqAUBjtufFp9NB/wA8dARdJMOZoWgV2R5FYB0JVksNHDDUEMVrlxdVU6ek2irmt9EM2B2ZvMbI5McV5XkYu2cliYwSTfLmWOw7RapcBSlVqWpr2mrJc5iTstJxDq4RpNq4VVHKVX+pOJvuFe/4S4Q/tV8PJaFBJO2t6n9VuZywjpTPqmvCnSYTbezZ5XDROq5FIVWvZjJcPmtpYLltcNrflQEe1NiPNgpoJHZmkjlXnpd82TkAbLw6ctO2paFTN1Yz2NPczDV0fKt6+vxaaTRwCtjAoDxhcW76hxFJVqUqb1NNbzKdnc+geo7Z64fZ4Z7q07tIC2l1HAoB/lJt+9XzHhWMadfMRbagslN7383qR209KudDmxSKQrMASGIBOpCC7EDtsCKrTclBoD2gFAKAUAoBQCgPDQHDOsPpEmMmTIjLugyHPbU5uyxPdVRi6qm0lzH0Li7wfUw1OU5tWmotW+OveZ7qq6SpHlwZRi8sjuGFsoG7B17fkH01Pg6ysqfOVnGXg6q5yxd1kpJW59dtnbtOrVYHkBQCgFAKAUAoBQCgMdtz4tPpoP8AnjoCbHr4Ddoa3nDaEfgfqFcePinRbfMbR1mPx+GV4sTE4vG8RLKeXEGDebkD5xftrXgmtNanpi1b77xUSPlrZuPkglSaJisiEMpHYR/Tst5a+z4ihGtCVOpG8ZLs8yuTtpRuh64NpX8OL1a+2qCXF3CKcY2lpvzrsJc7Kxc7O62doPKivJGqswUkRrcAm19e6tqvFzCRpylFSulfS15IKtI2YdL8ezIiYiPM1w14kIVo2VJb6g23jaHxQedVn4XhYpylGVl267ptc3RWnt2G2ckc/wAf0ZBBnMwCuDKbJyvEZCAAbA3BsvcVN69FQxzglRUXdaNfbk7N72p6CJx5zU6uiMUBJhoGd1RBdnYKo7yxsB6TUdaqqVOU3qSuZSu7H1vsvAJBBFALZY0WMX7Qqga+ivkNSo6k3N627nelZWLbamxEnfMXdSFyLlNgoObPw8jmDWN+4WtWhkvtn4RYkCLyBJ5AXLEkk27bmgLmgFAKAUAoBQCgFAfNG0fjZP42/MaoKntvvPreA/S0/wDGP0RnOrn/AMSw3nf/AIpKmwfvV98xW8Y/+nz74/8AkjvdXJ82FAKAUAoBQCgFAKAx+3FJjBVWYrJExCi5skqFrDtsATQEM+0M+Vd1Kt2XVkso17TeuXG+4l985mOsjTGgNcxu4eNTZFz2BLaN6fuNcvBqsp968zaZBucN8wP/AKZPZVxnqnSe9kdkRx7NgknjIwYVVWTMXhRRc5MvZqef30ztTpPeLIyv6Ew3zeH1SeymeqdJ7xZD9CYb5vD6pPZWM7PpPeLI5Z1u9BppsRDJgsNmG7KOIwqgFWJBI01IY/Zr1HF/hWjh6c4YidtN1e779SexENWm29BoX+HW0/mknpT+6vRfj/B/WfKXoQ5qWw8bq62n2YR/9h/7VDX4ewcoNU6yT2uMn8rIyqUr6UUw9XW1Bzwsl796f3Vx4LhihCm44iupNvXky1eFW7jaVNt6EdR6q+j+IwsEoxMRR2kuA8ZlJUKLG6mw1vXj+NdWOMxFN4b80VHm/LpvsZ0UFkp3N2w1s66JoVIKpkNmDcwST2V5nCJxrpPtJpaizOzsYsjOr3A3mVTIbEIrnDCxBCktK2ZtdIkvfsuyMohh2iNS/NtbiI8IYhAVBAHDq+U3uVy9tAbJgEcRoJGLPlGYm2rW18EAc+4UBPQCgFAKAUAoD5p2mhEslwRxtz0+Uaoaqam77T6xwdUhLDU1Fp2ir9mgznVwh/SOHNjYF7ns+Kk7amwaedT+9RXcY6keQzhdX0aOf2kd6FXB84FAKAUAoBQCgFAKAUBa7RPCP4l/GuXG+4l985mOs17a2KkhwskkcbNLHCcqq1w7IvCMqNmNz3a61U4epKM7RlZN/eskaHRfaU+Iiz4nDyYV/FaYPfyixuPMwBqWriasHaM7/D/QSXOjM2Hjt9tvbUXLa/S+S9DOSil7AaMx8gkP9TRYyv0vkvQZKI1cnkJPWD+6s8sr9L5L0MZKI0xFwDaQBgCLyAaH+as8rr9L5L0GSjD9Kdr4mGONsJA2IcyBWQzZeAq5JzhrLqF1OmtS0cTUk2pzt8F6GGkZjATl41aXNE5Gqb7PlP8AEDY1FPF1k7KV/gvQyoouLr+0PrD7a15ZiNvyXoZyULr+0PrD7actxG35L0MZKI41UOtmBF1AF7nhDe2pMFJyrpvtMS1GYq8IxQCgFAKAUAoBQCgOS9c/x+H+jb81VuP1xPacUtVX+PmZnqZH+Vm+m/8AjSpcD7v4lfxp/Wr/AAX1Z0Gu082KAUAoBQCgFAKAUAoDHbQxuVggRW4d4+dggCBgLi4sx1vbQacxcUBjzt/C5c2QhbZid3oFyowY+QiWO3bxagWNgKYdvwEspiYOGKZcik5s+VRpoCdD3WPOgKzt/C2vl0sh1QAlXQuGCnUgKDfTsIF6Am2XtSCdsix5Wy5iGQaaKbZhpezofr8hsBd4iJRIlgBo3IAeLVfwl7pd/qbw1kGxkBAuAfgouf8APTg/2Zd4kZPdL4o9AqwNBul8UegUA3S+KPQKAbpfFHoFABGByA9FAV0AoBQCgFAKAUAoBQHJOuj4+D6NvzVW4/XE9pxS1Vfh5mc6mh/lJfpj/wAaVNgfd/EruNH61f4r6s3+uw84KAUAoBQCgFAKAUAoCDEYOOQqXRHKHMpZQxU96kjQ6DUd1AUR7OiAsIowNTYIoFza+lvIPQO6gKYtlwKQVhiUjlZFFuLNpYacWvn1oA2yYDzhiPLnGvyRZezsXQeSgJIcDGjZkjRWIsSqqDbuuBfnQFh0hwhlQxB2jLxyIHQlWQsoAZWGoINj9VcOOlkwi30vU2iY7q+2dLh8LFFOzvMIozIZGLsHZpCVzXNwt8otpw1vhJxnlOOq/kJG0V1mooBQCgFAKAUAoBQFLuALkgDy6UBCuOjPJ19IoCYOO8UBVegFAcl66Pj4Po2/NVbj9cT2nFL2avw8zOdTf6nL9Mf+OOpsD7v4lbxo/XfxX1Zv1dh50UAoBQCgFAKAUAoBQCgFAKAUAoCyxnhx+Z/+tV3CXul3+TN4az3C/GP/AAp+MlY4M92+/wAhPWXlWRoKAUAoBQCgFAKAUBgOkvhJ5j/SgMNQC1AeqxHIkeY2oCT3S/jt9o+2gND6x3JkhuSeBuZv8qq3H64ntOKWqr/HzM91dY148LwG13YnQG50F/QB6K6MH7pFRxjb/EJdy+hs/wCl5vH+5fZXUURQ205T8s/VYfgKAgkmZvCYnzkmgKRIw5E+k0BWMU45O32jQEg2hKP/ADG9N/xoCQbVm8f7l9lAe/pebx/uX2UBUu2ZfGB84H9KAql23KeWVfMPbegLdtoyn5bfh+FAeDaEv7RvTQFQ2nL45+72UBWNrzeN9y+ygK121KO1T5x7KAnwm0WllUMALKx0v+7Vdwl7pd/kzeGs9xm0WilIUA3RDrfxpO6nBnun3+SE9ZEduydyeg+2rE0PP05L+76D7aAfpyX930H20BUNvSdqr94/rQFzhNtM7Bd2Lk9h9PZQGaoBQCgFAYDpL4SeY/iKAw1AKAUAoDRusT4yL+A/mqtx+uJ7Tilqq/x8zMdBf1X+Zq6cH7lfEp+Mf/UJ9y+hsNdJRigFAKAUAoBQCgFAKAUAoBQCgFAT4ByHJHMRyEecZar+Efdx7/U3hrJds/HH+BPxescG+6ff5IT1lnViaCgFAKAkwzsGUp4V9POaA3NL2F+fb56A9oBQCgNf6SeEnmP40Bh7UAtQC1ALUBoHWfPuzG5GgQn/AHVwYuGXOMe89VxexKw2Hr1mrpZPmZzoA4bCBgbgsxB9FT4WLjTs+36lbw9VhVxrnB3TUbbjY66CnuKC4tQC1ALUAtQXFqC4tQXFqAWoLi1BcWoBagFqAUBNg/Cb6KT/AK1wcI+7j3+pvDWTbY+OP8K/9qxwb7p9/kjE9ZZ1YGooBQCgANAbjgixRS/hW1/p91AT0AoBQHOOs2INPFmdkVYZHOVit7OoFyFbv7jXFir3Wm2vyPScAxWTP8ik24pXSevK2tbNqNLXYzufg8QSDbKTnHCxbKWPybhe7UkCuS03qk/mehdXDwX9yhG616I69F7aNOl7tJ4diSknLK+UKCbhs193GxXL43wmi31tRqp0n8zKq4RLTSje+yNtcle+zRpfaSS7CksCJn5G+bMNcoOo5qo1BY8jYWFZcZ9J/M1jXwt3ejH4KO35vYl33MTtON4mC70todQWGquynQnvQ/VaopynF+0zuw1HDVo5WZivhHnSezYzEYzEgsEkOYtoFOvK5PPs0rMc5JZd9XOYqrCUqioOKvP9qS02u7vsRLC5XQEgX0toOQ7K1c3bWTQw9NNqUE+2y2L79CTfN4x9JrTLltJuSUOhHchvm8Y+k0zkto5JQ6EdyJIN47BVLFibAAmsqc3oTZpUw+GhFylCNl2L0JZYJV55jyN1bOvFovEpI1OnOtsqptZHGGDl+yPxik9GvQ0mVNhMQFLFZAo5khtNWBv5ip81qXqWvp+ZhLAuWSlC/cuz1RSIZ7kZZbjQizaG17H6taZVTa/mZzeCtfJhuiBDNrpILXvfMLZVLEXPblBNu6mVU2v5jN4Low3LndvroJPcc+UMMxBtYK2ZuK+W6A5hex5is3qbWaWwOU4uMdF9cUlo16WraCHLNztJaxa/F4K8z5h31rlVNr+ZJmcHqyYbNUT3dzXtaW/O1mvYi408wJrOVU2v5mMzgrXyYW7olM29W2YuL3sbmxtzseR51hzmudm0MPhJ+zCO5ehF7ofxm9JrGdnte8k5Fh+rj4V6D3Q/jN6TTOT2sciw/Vx8K9B7obxm9JpnJ7XvM8jw/Vx3L0Or9V6JLgznRWZZWW7KGPgqeZ89aVK09CUnvPDcYqEKeLWSkk4p6FbnZsU8UeYLCqBmDqSoXhHJrkeUEZe0jyEjTKk1ebZQlM4j3jHEWUhU4ixRDxMLg3sDy0Ovn0NbQqVIxtTbDSNb6ynXD4dN1mR3e2ZXYEBQSe3zVvDE1X+5l7xfwNLEYiWcSaS1PtNJwXuqWLeLiXHEy2Z3HgKG0IvckE87cuetdMalWSupHoq2E4PpVc26K1J6O12+9ZPiMJjEvfFGw/1JCwuwC3Vbm5uOV6y5Vl+4ihS4Nna1D5aNV3pbWoqkwWLvZcUx1cXLyC+7kyMba2AJXn36XrLlW5pfdzEafBtrugubZzxylz9/+jE4zaGJjcoZ5CRbUSPYggEEXseRFRSr1U7ZR30uDMBUgpqkt3wOr9VmKxEmFLYhi65yImY3YqBZte0ZgbX159lqscLKcoXkeL4epYali8igrWWlc1//AJY3SukpRQCgOTddHxuH/gf8wqux/wC34+R7Pijqrfx/5Gg7PVDIokNla6km4C5gQGNuxSQfqrgha+k9ZiHNU24a1p77c3xWgzMmHwbm6uUGUuLHUHRcpz31GUtbmd4NdKlcabehlbGpjYKzV9NvO+jbdLYrajG7bSISkQWyWFrEkek61HUyb/lO7BOq6SdXWY8mtUjolJrUiH3OpfOQMwFgfPf01JnGoZK1HGsJTliM/JfnS1/L4/H5Ew7fP/QVG9SOuGt9/kj2sEgoCXCYgxuHW1x36ggixBHcQSPrrKdndEVWkqsHCXOZWPpLKoAVUAFsvhm2Xylrnu1J8lqkz0lqOF8F0pO8m9OvV6WXw+JQOkMoy5Qi5bBbBjoiMqjU62Dt/WmekbfhtJ3ym3fXq52m3q57IqbpJNcEBRY3A4rc1Pa3eg9JpnpGFwZRSs7/AC7eztKffDLkK5U4lyE2OYjIF537hTPStYz+G0stSu9Dvbm132DD9IplAXhKgBQpvYAKV0sdCQTe3koq0krCpwZRnJy0pt3vo23+VtBW/SaYgiya3ueLNc8jmzX01sOWp0rOeZquCqKd7v5W3W5+fnKB0hl7Qp1ZrWYavIJNbHscXHnPfWM9L73mz4Npcza1Lm5lk7Oda/gWW0doPMwZ7XAsLaDVmb8WNaSm5azpw+GhQTUOf0S8i1rU6BQCgOp9ViOcFPuyFYyMFLC4Vt2liR22uNPJUcmlJX1HheNH6mH+PmzN9EuiyYAZFlllaRmkdpCDdyOJlUaLft+81vWrurptY8ylYk6WdGItoI0MzSKLIwMbFSGBexI8FgO4j0VijWlS/Mg1c1brQiZMLhEkfO6kgvbLnKqBmy3Nif61hNOTaVj1fFVf3ancvqc6jnZbWJ0N7dl/NyqROx7CdOMr3RtE8ULEWxDBmci+85CY7y9r9q8B7Mx1rpai+f7en/RSQlWitNNWSTtbo/l+v5l2ajHbbCxpGI5mdiXz8ZPgEZLi/ZdvvqOpZJWZ14LKqSk5wSStbRtWnyMKzX56+eoSzSSVkdO6msROd8hN8OoBF+yVjyXyFbk/V3mrPAuTi1zHh+NVOhGrCUfbevtWpN9v3sOoV3nkxQCgLHH7HgnIM0MchGgLqGsD3XrWUIy1ompYirSvm5uN9ja+ha+9XBfNIPVp7K1zUOitxLy/FdbLxP1HvVwXzSD1aeymah0VuHL8V1svE/Ue9XBfNIPVp7KZqHRW4cvxXWy8T9R71cF80g9WnspmodFbhy/FdbLxP1PPepgvmkHq09lM1DorcOX4rrZeJ+oHRTBfNIPVp7KZqHRW4cvxXWy8T9T33q4L5pB6tPZTNQ6K3Dl+K62XifqPergvmkHq09lM1DorcOX4rrZeJ+o96uC+aQerT2UzUOitw5fiutl4n6j3q4L5pB6tPZTNQ6K3Dl+K62XifqPergvmkHq09lM1DorcOX4rrZeJ+o96uC+aQerT2UzUOitw5fiutl4n6j3q4L5pB6tPZTNQ6K3Dl+K62XifqPergvmkHq09lM1DorcOX4rrZeJ+o96uC+aQerT2UzUOitw5fiutl4n6j3q4L5pB6tPZTNQ6K3Dl+K62Xifqa90siwWC3X+QgkEhcEhEUqQvwdhl4s0jRp5M96ZqHRW4cvxXWy8T9SxwO1Nmukd8BHvJI0cKqRFS7JAzoHJHg+6IuJgoN9L0zVPorcOX4rrZeJ+pDDtLBHds2zoBGyB3bKhy5txoFC3Y/DfcO/RmqfRW4cvxXWy8T9S7w+M2dJNBFHs9M0rBWzxRpuwy4kr35iThX8G4tzI5FmodFbhy/FdbLxP1LnZW28Om8RcEYyJHULFugrWlljQk5lAZhBIddAFte5Fzo0+ityIKlapUeVOTb7W39S+wXSHCyyIqQyWcgLIQoXiz2Ns+cXKEeD3VjM0+ityNLssj0rgWRhJCALyrGELtK5gxIgIIyhFu7A2z3AYEjWmZp9FbkLsuH2lgZzZ8PmspZDLGGBtuw4A1ZLGRAcwF73FwL1nM0+itxLTxFWlfNyavsbX0MPgdp7Obd7zZ6KZBEQBCpsJFjLMbgcKtKguOdybaGmah0VuJeX4rrZeJ+pebNl2fMWybPTKsckhJjhN93l4VCk5syuCCNNaZqn0VuHL8V1svE/Ut4MXs8bsTYPDFpbFRhguICoRBrIcq5eLERi1jowblezNQ6K3Dl+K62XifqeHaWzdD+jhYrf4qHNmYwbtcob5QnQ3vp22NM1DorcOX4rrZeJ+ptPRdsOyu2Fg3KZgCQix5yBfwQb6XtxAdtbRio6kQ1a1Sq71JOXe2/qZytiIUAoBQCgFAKAUAoBQCgFAKAUAoBQCgFAKAUBHLErWzKDblcA21HsHooCE4CLX4KPUKp4F1VPBB01A7B2UBWuFjHJE0/dHZa34D0CgKY8BEpUrGgKAhbKoygnULYafVQHr4ONgVaNCG8IFQQdSdRbXUk+c0BUMOl75Vve97C99fafTQEb4CIliYkJcWclVJcDkGNuIeegJI8MgJIRQWADEKASF0AJ7QBQFJwcel404SCvCNCospGmlhpQCDBRpYpGikXAyqBYG17WGl7D0CgPPcMWnwaaEsOFdGPNhpoTc60B5JgImFmijItaxRTobAjlysq/ZHdQE8aAcgB26C1AV0AoBQ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344" name="AutoShape 8" descr="data:image/jpeg;base64,/9j/4AAQSkZJRgABAQAAAQABAAD/2wCEAAkGBxQTEhUUEhQWFhUXGRkVFxgVGBgVFxgXFRcYIBYaGBUaHyggGR8lHBgXITIhJSkrLi4xGB8zODMsOSguLisBCgoKDg0OGxAQGy8mICUsNCwsLCwvLCwsLC8vLC8tLCwvLCwtLCwsLCwsLS0sLCwsLCwuLCwsLCwsLCwsNCwsLP/AABEIAMQBAQMBEQACEQEDEQH/xAAcAAEAAQUBAQAAAAAAAAAAAAAAAwIEBQYHAQj/xABLEAACAQIDBAQHDAgGAAcAAAABAgMAEQQSIQUTIjEGB0FRMlJhcZGT0RQWIzNCVHOBkqGxshU0U2JygsHSFyRjorPCNUOUo8PT8f/EABsBAQACAwEBAAAAAAAAAAAAAAADBQECBAYH/8QAPxEAAgECAQYLBgUEAQUAAAAAAAECAxEEEhMhMVGRBQYUQVJTYXGSwdEyM4GhsfAVIjRCghYjcuHCNaKy4vH/2gAMAwEAAhEDEQA/AO40AoDS9qdLZIMY6SBPcykrdVLuzDDGVlzrIckmhtG8YBWxD62oC4xnTIwr8LCM27kltDIZhaMRFQzKnBcSi5YAC3Mgg0BbT9Pt2oklgyxHEHD5sz3CqMQXkbPEqlQICeFm0bUi2oE+zum4meKIQhJpYWkCPKAFlGa0LEKWuVR2zBSBbyigKMP01d92ow6CSWOKZA0+WPJKuIbikMdwQmHOgU6tzsC1AOk/SSeBmaIw7uLC+62WRWdpLMRu45FkAUkDQ5X1I0oCb38RCWONkIL769mUldy8ipddCd5upLW5EAHmKAtMZ08MaXaBc2jZRJIwEbRNIjFlhOpCkaAoD8vnQE20enscTTqIizQmEZQ63beSIktgL2MZkW/f2UBcYbpdvYo3ihBabEPh4Q8mVGCJI6yNIFJVWjjLABWN2UeUASdHulBxUpVYcsaorFyzk3aNGtpHu7cdvjLm1wLG9AWg6ZibBYnEYcKGhJVc5DqwOUxyEIw4WVgbXBGo7KAs5enEsDSRSxxzPHK0ZeHPEjAR4dxlS0mVv8wqcThbjVhewAzR6QuUxZ3IRsMr5jLIFjMgUsgz20Upu2L8hvLcwbAYzZHSrEsoV4onl36wODnwxjMkaul0+GU6FtVkIIyntIACXp8I8P7olhyKXVEGdrsvE0jXeNAcsaM1kL3tYG5FwLjA9NVkxgwohIJlmjz5wRliQlJLW5OVlUD/AEm8lAY737SoGmk3RjK4lo4VSUSA4UvwtPdkLkRtdcqlb6Zu0DJHpa4NmgAKrHJL8I6lVnmeKLdrJErSHNGxIIWwtbMSBQEJ6bsiM02HsR7qAETvNdsHKsb5iIhkBYmzHQAC9r2AEWK6dsiM5w4y754FJabXdDEF3a2HOlsOfAz+FqQBegKoen675YpIGjJIzFnU5I/c+8Z2ygjRrx2B5i97UBkuj3StMUYgqZS6TOwzK2QwPEuU20JImVrigMRN0txKYnE3iV8Nh5JEfLGysqphklDmdpMjEu4TIFBAIa9gaAnx3TncEpNBaRWKsI5M68KxSSFWKKTlhkMhFgfg2HcSBTF06ZhM64e6RKhBzyHOZI4XS2WEqLrMumYtobKdLgNodK5jh8LJAio087wnNHJiLCNJjmSNTG7XMQ8LKQCbgWtQGQwnSVlwssuJi3ckEaNJGGGsjxK+RSdAczBRc8+2gLODp2jtEixcUyxFCXGTeyO6PEXUHiQxsdL3CtbwaAz3R/aL4iESPGsZLMAquZNEYqSSUXtB0tyt5gBkqAUAoC0OzITLvjFHvbZd5kXPa1rZ7XtagPI9lQKuVYYwtmFgigWe2cWtyNhfvsKAjGxMPxfARcRLN8GupIYEnTUkO4/mPfQE6bPiHKNBxZ9FA47Wzee2l6Aok2VAy5WhiK2VbFFIypfILEclzNYdmY99AMTsuGRleSKN3TwWZFZlsbjKSNNaArGz4tfg01YOeEasrZlY95DcQPfrQEcGyIEBCQxKDcnKii+YWN7DtBt5qA9Gy4bKu6jyrcqMi2UkgmwtpqAfOKA9k2XC0e7MUZj0OQopW45cNrdg9FASx4RFBCooDcwFABsoUXA58IA8wAoCN9nREMpiQhlWNgVUhkS+VSLaqLmw7LmgKI9kwKuRYYglmXKEULle2cWtazWFx22FAXC4dBmsq8XhaDi0A4u/QAa9goCDC7LhiULHDGihs4VEVQG8YADn5aA8w+yIEJKQxKTe5VFBObnqB20BVDsyFCGSKNSLAFUUEWz2sQP9R/tt3mgI22NhyzuYIi0gKuxjXM6nmGNrkHy0B6mxsOMloIhuySlkXgJNyV00110oCU4CI3BjSxzg8I1EpvJ9o6nvPOgI4dkwKxZYY1YksWCKCWOa5uBz4m1/ePfQHg2NhwAu4isBYDItgALAWtytpQFU2yoHcO8MbODmDFFLBuHUEi9+FfsjuoCZcMgzWVRnN30HESACW7zYAa9gFAQRbJgVQqwxhRmsAigDOLNYW0uDY99AefofD5s24izWAzZFvZQABe3IBVH1CgJlwUYsQiXDGQcI0dr5mHcxubnnqaAjl2VAz7xoYzJoc5RS11IK8Vr6EAjusKArGz4gb7tLlg98ovmBJDXtzuzG/wC8e+gJoYlUWUBRroBYam50HlJoCugFAKAUAoBQCgFAKAUAoBQCgFAKAUAoBQCgFAKAUAoBQCgFAKAUAoBQCgFAKAUAoBQCgFAKAUAoBQCgFAKAUAoBQCgFAKAUAoBQCgFAKAinnC89SeQGpPmH9eVAWZxMi8UigDkBmGUeVj2nTzfjQEsLu5vbIv8Aub0jhH3nydoF5QCgFAKAUAoBQCgFAKAUAoDnvWb0nxODkiEDhQyMzAqrXIPlFceKrTptKPOeh4C4NoYyNR1r/ltaztt9DRcZ1mbRRSVcMdNMia3I7hUNPE1JSs5JLuLTG8CYShScqdOUpaNGVru7c1yuDrK2gRdpAp7ikZ/AVrPFVIuyd/gTYfgHBVIZU4Si9jkn9CT/ABHx/wC2X7CeytOWVftE/wDTnB/b4h/iPj/2y/YT2U5ZV+0P6c4P7fEP8R8f+2X7CeynLKv2h/TnB/b4j0dY2P8A2y+rT2Vnldb7Q/pzg/t8RnOinT3GNIN9E+IiOhMUfEnlGUWbyg//ALvTxrTtMreEuAcLTp5VGooyXNKSs/RnTBjwRwo5/lKfntXTPG0Y/u3HkcllJxEh5BV85Ln0C341yz4Tj+2O8yoFMbvvFBckENcWAGlvJf763wmKnWm1LVYSjYusXikiUvK6og5s5CqLmwux0GpFWJoY/wB9GC+d4b10f91Yyka5Udo99GC+d4b10f8AdTKQyo7R76MF87w3ro/7qZSGVHaTYPbeGlbJFiIZHsTlSRHaw5mwN7aj00ujKknqMhWTJbPOSSsepGhY+Cv9x8g+sigKeGPvZ28xdrfcAPqAoCKeEkozm5ziyjwV5/aPlP1AUBkKAUAoBQCgFAKAUAoBQCgFAKA5J11/GwfRv+aq7G+1E9jxW9iv8P8AkbD1QqPcTaD45/ypU+D90VvGVLl77kbxux3D0V1Hn7Ibsdw9FBZDdjuHooLIs8YDmVQcoIYmwW+hW3MHxjXDjq86UVkG8YplnjBFGuaW5XtzZnH2dQPRVXn69R2yn9DfJiuYmbERomYkKgF9eEAW7jy81QWk3Y20EizKTYEeTy6X079O6sWYuVKwIuDcd41rDVjJG8qrIhYgCzakgdg76seDfePu80aTMB1m4pG2bMFdSbxaBgT8dHVrX93LuOPE+6l3HFp8O6Wzqy31GZStx5L86pHFrWjzrg1rRFesWMWPR2+Tn5PPSwsbX1XylccCq5iI30B11K8q7MD7b7iw4N94+7zOzhXfwxkXxQbsfOw5DyDU941FWpdFnioIyUSKOPRrE5BkXhbSw8I+Qd2pFAZDB4NIwcoFzzNgCT5bAD6hoKAklizW8hB9FASUAoDy9AL0AoD2gFAKAUAoBQCgFAcm66PjsP8ARt+YVW4/XE9pxS1Vf4+ZsHU/+ot9M/5UqfB+6RVcZf1z7kbzXWUAoBQFhjWtIpN7ZWF7EgElOZHLlVfj6U5xWSrm8HYhxESzRsma4bQlSO+qb80HpRJrMbjejccrMzsxzZ7CyWUyKysRdefETrepI13FWSMWIZ+iMLg5mfXNcjKpGeSN2y2Xh1jA07Ca25TJDJMvs3BCGMIpJF2NzzuzEnl5TUM55TuZSsSMpMiWNtG7L+LXfwb7x9xpMwXWSrrs+Y5gbGI2yjsmjq1rO1N9xy4h2pSfYcrTpAFJIhHFnJJIJzSMpOpXweG1jc2Nr1VKt2FIsRbmKh0lOt4lNzfmNQJGcKbqbgZrDla31Uz/AGDlPYep0mIQKY78iSX1JzKSeWmov5Cb9lqZ/RaxnlOi1jN9AtrNJj0bITlhdQqm5JLC7Em2puLnyXrpwk8qb7vM68DUy6j7vNHWsrSc7ovd8pvOR4I82vmqxLUrmjtuwosA3IDQDK3ooC4oDASdI1G0kwV9TA0pNvl5lyJflfIHa3Owv5wLbZnTGGRMdIWtHhJGBJ0vGkanOO8M4lAPbl0oC92ftB8XgI5YSEeaJWBPKNnUZuXMqSdO9baUBjJ9lYsLu9+oUqYls1mfiXKRnDEusIlNiSCwBa4vQFzJs3ESQQASKrBCshjkcqQAGjZWOrccaA35hn8xAoOzsbdQJAFG7ZgGOriWJ5Nct8ukot2ggdvCBkNhYbEqScTJm4VAAtbNds5Nh/DbXl2CgMxQCgFAKAUAoBQHJuuj47D/AEbfmFVuP1xPacUtVX+PmbB1P/qLfTP+VKnwfukVXGX9e+5G811lAKAUAoCGXDI2rKCe+2vp51hxUtDQIjgfFdh5Ccw/3XP31yzwNGXNbuNlJlBhkHiN5rofRqD6RXJPgzoy3m2WULOCgfkCA2vYCL61WODysnnN7iCVWkUqQRlfkb9qVY8HJqpJPZ5mk9Rb9LsFHPhXimd0VyovGud7q4YBUAYseHkAdL1bSipJpkM4qcXF85pK9W+Cy5vdsoFgxzGFSA3glgyArfy1zcipdpx/h9Ht3gdW2CLFPdsmYEAi8PNs1l8Dnwtpz0pyKl2j8Po9u89HVpgzYjGyWOYjig1CeFbh7O3upyKl2j8Po9u8zXRPoTh8LPvocQ8rBCuUmMgCSxBORQdQNKkpYeFN3iTUcLTpO8TdKnOgUBFisSkSM8jBEUXZmNgAOZJ7KzGLk1GKu2DAe+/Z+fN7tw3K3xqc78+fdXV+H4vqpeF+hrlx2lA6WbO474zCkMbgbxOxVA7e8Xp+H4vqpeF+gy47S82J0gwcuWKHEQySZb5Y3VibDiNhWlTC16SyqkJJbWmvqZUk9Rf7UwW9jyhyjAhlcAEqwPMX8lx5ia5zJg8T0VYyApKFTllynhURsqZbMLspIsTy560BfbP2Fu5hK0mawcBbEC7leNuI3ewILaXB5DtAzVAKAUAoBQCgFAKA5N10fHYf6NvzCq3H64ntOKWqr/HzNg6n/wBRb6Z/ypU+D90iq4y/r33I3musoBQCgFAKAUAoDW4Q+TwltuotMp72/e++qCNs+v8ALzJeY2HdLfNYZrWvbW3dfuq/IjH9IF+DUi4cSRhGBClWdwmYEqw5OdCpuCRQGPXYLZsxAY/vTE6kLma+6uSciczYZdAKAt16K6qbA5LKoMtwEDZsnxOoza3PF5aAqm6L5rcIAAtwykXsiqtzurmwUG3K/MGgLzZGHOGcRZFtLnkLB7nMixqSVCKNRY6dv3AZ2gOe9Push9m4gQnCiRWQSK+9KXuSCLZDyI7+0VecFcC8vpuaqWs7WtfzRFOpku1jSukHXA2Kw02H9xhN6hTNvi1s3bl3Yv5r1dYfixKhWhVdW+S0/Z2adpG611axzrF7Kmj8NCNCdLNYKQGzWvlIJFwbWuL16eniaVT2ZffmQNNFK7OlIvu2te3LUnh5LzOjKfrrblFK9sr7+0xZmX6G7ebZ2JXEmEyDK6AEmMG+hs2U8u61cHCmCWPo5mM7O6e35XRvCWS7nQP8dG+Yj15/+uvP/wBIy67/ALf/AGJc/wBh1rYmMabDxSum7aRFcpfNlzC9r2F+fdXk6sFCcop3SbV9vaTp3Re1GZFAKAUAoBQCgFAWe1toLh4XmcEqgubFR225sQBz5kgUByfrTx6znCyroGje3Ej8nt4SMVPLsJqtx+uJ7Tilqq/x8za+p/8AUW+mf8kdT4P3SKvjN+ufcjea6zz4oBQCgFAKAUBr8IOQaEhoo1upUEEZr+EfKK85KWTUclrUm/mTcxc+6JP9T0w10fiFXatzNchEWILOAG3lgyvzh5owZfvAp+IVdq3MZKJfdEn+p6Yacvq7VuGSifZ+ILEksSpRXGYKCM2bxQOy1d2Drzq5WVzGslY+fZutLaeZrYjS5t8HFyvp8mvptPgDAuKvB3snr/2cTqyLNutHaZkBM+qhgDu4+TWv8nyCuCPBmFeLdB0JWXPfQ9CfPbVz2ub5byb3Ln/FPanzj/24v7atv6bwHRe9keekYPpF0mxONKHFSZygIU5VWwa1/BAvyFd+B4NoYPKzKavr031GspuWsxMTlSCDYggg+Ucq7ZJSVmam3QYqVo95CkGacyFgplDbxVO8dy/AFAl8EnLdhzqmnSpxnkVHK0ba8m1r6Erabtx12voN9OtE8mN2g1wMPlzLKt9QRvuJzmZtNWuL8r2qONLBx0ud7NPw6FoS7PMz+YxvSnarvGkUsRSUtvXudOINlAS/Do19bHle/OurAYeMZucJXjqXnp59RrJvUzH9Ftle6sZBB2SSKrfwXu5+pQxqfhPE8nwtSpzpaO96F8xCN5JH1mosLDkK+UHce0AoBQCgFAKAUAoDD9Lj/k5tQNBq2804l8EREOW8ULqWsBQHHOsrFMmGwrMcziOUeE7674gXLktcdoJNrEVxYiCnUin2npeBMVLDYXEVIe1+W3PpdzfupiXNgCw7ZWP+yOpMLHJhbtZy8P1VVxSqLnjFm+10lIKAUAoBQCgIsS5VGI5hSRoTqBpoup8w1oDUY9ruq3OGSTmLqojUkZLkObgqMxF9DewsLGtciOwFxFtgsxVcEvhKLscos0gTW0ZsQTcjsAv3XZEdgL3EBXw0MhiCF3wzFSBdc8sZKnQcrkHSmRHYC9xmGVTGQigBuYABuVIX6vaK48dG1FuPxNo6zB7SgnfAzphWyYgxIUY+Ll8FT8k6OAewtft06eBp0FOLqK6UvzGKl7aD5/6EYaOTH4aOZM8byqrLyvc2F/Je1x2i4r6pwrOcMHUqUnb8qs/r8jhh7STPpf3r4L5ph/Ux/wBtfNuU1unLe/U7MlbDz3sYL5ph/Ux/21nlVfpy3v1GSjSut/ovhxs55YII43idHvHGqEqTlYEqNRx3/lq54BxtSONjGcm1K60t7NGvtRHVisk+flBzEnl2V7DD0sTLGSq1WnC1o27+dbdGvdbUc7aybIv8LtOWMAK2gzWBVWX4QKHurAg3yrz7hXfPD05tuS2bea9tXezS7Lxek+KFvhibd4U3587ji5nn5O4VD+H4bofUzlMxuLxTSMXkNybAnQaKABy8gFTf2sPTu9EV8tJjS2dI6hdl7zGyTkAiCOw8jzEgH7KyD668zxqxNqMKS/c7/Bf7fyJqC03O+V4Y6hQCgFAKAUAoBQCgNb6fSN7mCKkjb1xGRGiPcZHbK6yI65XKCO5HORdaA5f06TLBg1y5bRSi1lA0lIuoREXIea2RdCNKrsb7UT2HFb3df4fSRvXU9+pP9M/5I6mwXuviV/Gb9c/8Ub1XWefFAKAUAoBQCgFqAUBjtufFp9NB/wA8dARdJMOZoWgV2R5FYB0JVksNHDDUEMVrlxdVU6ek2irmt9EM2B2ZvMbI5McV5XkYu2cliYwSTfLmWOw7RapcBSlVqWpr2mrJc5iTstJxDq4RpNq4VVHKVX+pOJvuFe/4S4Q/tV8PJaFBJO2t6n9VuZywjpTPqmvCnSYTbezZ5XDROq5FIVWvZjJcPmtpYLltcNrflQEe1NiPNgpoJHZmkjlXnpd82TkAbLw6ctO2paFTN1Yz2NPczDV0fKt6+vxaaTRwCtjAoDxhcW76hxFJVqUqb1NNbzKdnc+geo7Z64fZ4Z7q07tIC2l1HAoB/lJt+9XzHhWMadfMRbagslN7383qR209KudDmxSKQrMASGIBOpCC7EDtsCKrTclBoD2gFAKAUAoBQCgPDQHDOsPpEmMmTIjLugyHPbU5uyxPdVRi6qm0lzH0Li7wfUw1OU5tWmotW+OveZ7qq6SpHlwZRi8sjuGFsoG7B17fkH01Pg6ysqfOVnGXg6q5yxd1kpJW59dtnbtOrVYHkBQCgFAKAUAoBQCgMdtz4tPpoP8AnjoCbHr4Ddoa3nDaEfgfqFcePinRbfMbR1mPx+GV4sTE4vG8RLKeXEGDebkD5xftrXgmtNanpi1b77xUSPlrZuPkglSaJisiEMpHYR/Tst5a+z4ihGtCVOpG8ZLs8yuTtpRuh64NpX8OL1a+2qCXF3CKcY2lpvzrsJc7Kxc7O62doPKivJGqswUkRrcAm19e6tqvFzCRpylFSulfS15IKtI2YdL8ezIiYiPM1w14kIVo2VJb6g23jaHxQedVn4XhYpylGVl267ptc3RWnt2G2ckc/wAf0ZBBnMwCuDKbJyvEZCAAbA3BsvcVN69FQxzglRUXdaNfbk7N72p6CJx5zU6uiMUBJhoGd1RBdnYKo7yxsB6TUdaqqVOU3qSuZSu7H1vsvAJBBFALZY0WMX7Qqga+ivkNSo6k3N627nelZWLbamxEnfMXdSFyLlNgoObPw8jmDWN+4WtWhkvtn4RYkCLyBJ5AXLEkk27bmgLmgFAKAUAoBQCgFAfNG0fjZP42/MaoKntvvPreA/S0/wDGP0RnOrn/AMSw3nf/AIpKmwfvV98xW8Y/+nz74/8AkjvdXJ82FAKAUAoBQCgFAKAx+3FJjBVWYrJExCi5skqFrDtsATQEM+0M+Vd1Kt2XVkso17TeuXG+4l985mOsjTGgNcxu4eNTZFz2BLaN6fuNcvBqsp968zaZBucN8wP/AKZPZVxnqnSe9kdkRx7NgknjIwYVVWTMXhRRc5MvZqef30ztTpPeLIyv6Ew3zeH1SeymeqdJ7xZD9CYb5vD6pPZWM7PpPeLI5Z1u9BppsRDJgsNmG7KOIwqgFWJBI01IY/Zr1HF/hWjh6c4YidtN1e779SexENWm29BoX+HW0/mknpT+6vRfj/B/WfKXoQ5qWw8bq62n2YR/9h/7VDX4ewcoNU6yT2uMn8rIyqUr6UUw9XW1Bzwsl796f3Vx4LhihCm44iupNvXky1eFW7jaVNt6EdR6q+j+IwsEoxMRR2kuA8ZlJUKLG6mw1vXj+NdWOMxFN4b80VHm/LpvsZ0UFkp3N2w1s66JoVIKpkNmDcwST2V5nCJxrpPtJpaizOzsYsjOr3A3mVTIbEIrnDCxBCktK2ZtdIkvfsuyMohh2iNS/NtbiI8IYhAVBAHDq+U3uVy9tAbJgEcRoJGLPlGYm2rW18EAc+4UBPQCgFAKAUAoD5p2mhEslwRxtz0+Uaoaqam77T6xwdUhLDU1Fp2ir9mgznVwh/SOHNjYF7ns+Kk7amwaedT+9RXcY6keQzhdX0aOf2kd6FXB84FAKAUAoBQCgFAKAUBa7RPCP4l/GuXG+4l985mOs17a2KkhwskkcbNLHCcqq1w7IvCMqNmNz3a61U4epKM7RlZN/eskaHRfaU+Iiz4nDyYV/FaYPfyixuPMwBqWriasHaM7/D/QSXOjM2Hjt9tvbUXLa/S+S9DOSil7AaMx8gkP9TRYyv0vkvQZKI1cnkJPWD+6s8sr9L5L0MZKI0xFwDaQBgCLyAaH+as8rr9L5L0GSjD9Kdr4mGONsJA2IcyBWQzZeAq5JzhrLqF1OmtS0cTUk2pzt8F6GGkZjATl41aXNE5Gqb7PlP8AEDY1FPF1k7KV/gvQyoouLr+0PrD7a15ZiNvyXoZyULr+0PrD7actxG35L0MZKI41UOtmBF1AF7nhDe2pMFJyrpvtMS1GYq8IxQCgFAKAUAoBQCgOS9c/x+H+jb81VuP1xPacUtVX+PmZnqZH+Vm+m/8AjSpcD7v4lfxp/Wr/AAX1Z0Gu082KAUAoBQCgFAKAUAoDHbQxuVggRW4d4+dggCBgLi4sx1vbQacxcUBjzt/C5c2QhbZid3oFyowY+QiWO3bxagWNgKYdvwEspiYOGKZcik5s+VRpoCdD3WPOgKzt/C2vl0sh1QAlXQuGCnUgKDfTsIF6Am2XtSCdsix5Wy5iGQaaKbZhpezofr8hsBd4iJRIlgBo3IAeLVfwl7pd/qbw1kGxkBAuAfgouf8APTg/2Zd4kZPdL4o9AqwNBul8UegUA3S+KPQKAbpfFHoFABGByA9FAV0AoBQCgFAKAUAoBQHJOuj4+D6NvzVW4/XE9pxS1Vfh5mc6mh/lJfpj/wAaVNgfd/EruNH61f4r6s3+uw84KAUAoBQCgFAKAUAoCDEYOOQqXRHKHMpZQxU96kjQ6DUd1AUR7OiAsIowNTYIoFza+lvIPQO6gKYtlwKQVhiUjlZFFuLNpYacWvn1oA2yYDzhiPLnGvyRZezsXQeSgJIcDGjZkjRWIsSqqDbuuBfnQFh0hwhlQxB2jLxyIHQlWQsoAZWGoINj9VcOOlkwi30vU2iY7q+2dLh8LFFOzvMIozIZGLsHZpCVzXNwt8otpw1vhJxnlOOq/kJG0V1mooBQCgFAKAUAoBQFLuALkgDy6UBCuOjPJ19IoCYOO8UBVegFAcl66Pj4Po2/NVbj9cT2nFL2avw8zOdTf6nL9Mf+OOpsD7v4lbxo/XfxX1Zv1dh50UAoBQCgFAKAUAoBQCgFAKAUAoCyxnhx+Z/+tV3CXul3+TN4az3C/GP/AAp+MlY4M92+/wAhPWXlWRoKAUAoBQCgFAKAUBgOkvhJ5j/SgMNQC1AeqxHIkeY2oCT3S/jt9o+2gND6x3JkhuSeBuZv8qq3H64ntOKWqr/HzM91dY148LwG13YnQG50F/QB6K6MH7pFRxjb/EJdy+hs/wCl5vH+5fZXUURQ205T8s/VYfgKAgkmZvCYnzkmgKRIw5E+k0BWMU45O32jQEg2hKP/ADG9N/xoCQbVm8f7l9lAe/pebx/uX2UBUu2ZfGB84H9KAql23KeWVfMPbegLdtoyn5bfh+FAeDaEv7RvTQFQ2nL45+72UBWNrzeN9y+ygK121KO1T5x7KAnwm0WllUMALKx0v+7Vdwl7pd/kzeGs9xm0WilIUA3RDrfxpO6nBnun3+SE9ZEduydyeg+2rE0PP05L+76D7aAfpyX930H20BUNvSdqr94/rQFzhNtM7Bd2Lk9h9PZQGaoBQCgFAYDpL4SeY/iKAw1AKAUAoDRusT4yL+A/mqtx+uJ7Tilqq/x8zMdBf1X+Zq6cH7lfEp+Mf/UJ9y+hsNdJRigFAKAUAoBQCgFAKAUAoBQCgFAT4ByHJHMRyEecZar+Efdx7/U3hrJds/HH+BPxescG+6ff5IT1lnViaCgFAKAkwzsGUp4V9POaA3NL2F+fb56A9oBQCgNf6SeEnmP40Bh7UAtQC1ALUBoHWfPuzG5GgQn/AHVwYuGXOMe89VxexKw2Hr1mrpZPmZzoA4bCBgbgsxB9FT4WLjTs+36lbw9VhVxrnB3TUbbjY66CnuKC4tQC1ALUAtQXFqC4tQXFqAWoLi1BcWoBagFqAUBNg/Cb6KT/AK1wcI+7j3+pvDWTbY+OP8K/9qxwb7p9/kjE9ZZ1YGooBQCgANAbjgixRS/hW1/p91AT0AoBQHOOs2INPFmdkVYZHOVit7OoFyFbv7jXFir3Wm2vyPScAxWTP8ik24pXSevK2tbNqNLXYzufg8QSDbKTnHCxbKWPybhe7UkCuS03qk/mehdXDwX9yhG616I69F7aNOl7tJ4diSknLK+UKCbhs193GxXL43wmi31tRqp0n8zKq4RLTSje+yNtcle+zRpfaSS7CksCJn5G+bMNcoOo5qo1BY8jYWFZcZ9J/M1jXwt3ejH4KO35vYl33MTtON4mC70todQWGquynQnvQ/VaopynF+0zuw1HDVo5WZivhHnSezYzEYzEgsEkOYtoFOvK5PPs0rMc5JZd9XOYqrCUqioOKvP9qS02u7vsRLC5XQEgX0toOQ7K1c3bWTQw9NNqUE+2y2L79CTfN4x9JrTLltJuSUOhHchvm8Y+k0zkto5JQ6EdyJIN47BVLFibAAmsqc3oTZpUw+GhFylCNl2L0JZYJV55jyN1bOvFovEpI1OnOtsqptZHGGDl+yPxik9GvQ0mVNhMQFLFZAo5khtNWBv5ip81qXqWvp+ZhLAuWSlC/cuz1RSIZ7kZZbjQizaG17H6taZVTa/mZzeCtfJhuiBDNrpILXvfMLZVLEXPblBNu6mVU2v5jN4Low3LndvroJPcc+UMMxBtYK2ZuK+W6A5hex5is3qbWaWwOU4uMdF9cUlo16WraCHLNztJaxa/F4K8z5h31rlVNr+ZJmcHqyYbNUT3dzXtaW/O1mvYi408wJrOVU2v5mMzgrXyYW7olM29W2YuL3sbmxtzseR51hzmudm0MPhJ+zCO5ehF7ofxm9JrGdnte8k5Fh+rj4V6D3Q/jN6TTOT2sciw/Vx8K9B7obxm9JpnJ7XvM8jw/Vx3L0Or9V6JLgznRWZZWW7KGPgqeZ89aVK09CUnvPDcYqEKeLWSkk4p6FbnZsU8UeYLCqBmDqSoXhHJrkeUEZe0jyEjTKk1ebZQlM4j3jHEWUhU4ixRDxMLg3sDy0Ovn0NbQqVIxtTbDSNb6ynXD4dN1mR3e2ZXYEBQSe3zVvDE1X+5l7xfwNLEYiWcSaS1PtNJwXuqWLeLiXHEy2Z3HgKG0IvckE87cuetdMalWSupHoq2E4PpVc26K1J6O12+9ZPiMJjEvfFGw/1JCwuwC3Vbm5uOV6y5Vl+4ihS4Nna1D5aNV3pbWoqkwWLvZcUx1cXLyC+7kyMba2AJXn36XrLlW5pfdzEafBtrugubZzxylz9/+jE4zaGJjcoZ5CRbUSPYggEEXseRFRSr1U7ZR30uDMBUgpqkt3wOr9VmKxEmFLYhi65yImY3YqBZte0ZgbX159lqscLKcoXkeL4epYali8igrWWlc1//AJY3SukpRQCgOTddHxuH/gf8wqux/wC34+R7Pijqrfx/5Gg7PVDIokNla6km4C5gQGNuxSQfqrgha+k9ZiHNU24a1p77c3xWgzMmHwbm6uUGUuLHUHRcpz31GUtbmd4NdKlcabehlbGpjYKzV9NvO+jbdLYrajG7bSISkQWyWFrEkek61HUyb/lO7BOq6SdXWY8mtUjolJrUiH3OpfOQMwFgfPf01JnGoZK1HGsJTliM/JfnS1/L4/H5Ew7fP/QVG9SOuGt9/kj2sEgoCXCYgxuHW1x36ggixBHcQSPrrKdndEVWkqsHCXOZWPpLKoAVUAFsvhm2Xylrnu1J8lqkz0lqOF8F0pO8m9OvV6WXw+JQOkMoy5Qi5bBbBjoiMqjU62Dt/WmekbfhtJ3ym3fXq52m3q57IqbpJNcEBRY3A4rc1Pa3eg9JpnpGFwZRSs7/AC7eztKffDLkK5U4lyE2OYjIF537hTPStYz+G0stSu9Dvbm132DD9IplAXhKgBQpvYAKV0sdCQTe3koq0krCpwZRnJy0pt3vo23+VtBW/SaYgiya3ueLNc8jmzX01sOWp0rOeZquCqKd7v5W3W5+fnKB0hl7Qp1ZrWYavIJNbHscXHnPfWM9L73mz4Npcza1Lm5lk7Oda/gWW0doPMwZ7XAsLaDVmb8WNaSm5azpw+GhQTUOf0S8i1rU6BQCgOp9ViOcFPuyFYyMFLC4Vt2liR22uNPJUcmlJX1HheNH6mH+PmzN9EuiyYAZFlllaRmkdpCDdyOJlUaLft+81vWrurptY8ylYk6WdGItoI0MzSKLIwMbFSGBexI8FgO4j0VijWlS/Mg1c1brQiZMLhEkfO6kgvbLnKqBmy3Nif61hNOTaVj1fFVf3ancvqc6jnZbWJ0N7dl/NyqROx7CdOMr3RtE8ULEWxDBmci+85CY7y9r9q8B7Mx1rpai+f7en/RSQlWitNNWSTtbo/l+v5l2ajHbbCxpGI5mdiXz8ZPgEZLi/ZdvvqOpZJWZ14LKqSk5wSStbRtWnyMKzX56+eoSzSSVkdO6msROd8hN8OoBF+yVjyXyFbk/V3mrPAuTi1zHh+NVOhGrCUfbevtWpN9v3sOoV3nkxQCgLHH7HgnIM0MchGgLqGsD3XrWUIy1ompYirSvm5uN9ja+ha+9XBfNIPVp7K1zUOitxLy/FdbLxP1HvVwXzSD1aeymah0VuHL8V1svE/Ue9XBfNIPVp7KZqHRW4cvxXWy8T9R71cF80g9WnspmodFbhy/FdbLxP1PPepgvmkHq09lM1DorcOX4rrZeJ+oHRTBfNIPVp7KZqHRW4cvxXWy8T9T33q4L5pB6tPZTNQ6K3Dl+K62XifqPergvmkHq09lM1DorcOX4rrZeJ+o96uC+aQerT2UzUOitw5fiutl4n6j3q4L5pB6tPZTNQ6K3Dl+K62XifqPergvmkHq09lM1DorcOX4rrZeJ+o96uC+aQerT2UzUOitw5fiutl4n6j3q4L5pB6tPZTNQ6K3Dl+K62XifqPergvmkHq09lM1DorcOX4rrZeJ+o96uC+aQerT2UzUOitw5fiutl4n6j3q4L5pB6tPZTNQ6K3Dl+K62Xifqa90siwWC3X+QgkEhcEhEUqQvwdhl4s0jRp5M96ZqHRW4cvxXWy8T9SxwO1Nmukd8BHvJI0cKqRFS7JAzoHJHg+6IuJgoN9L0zVPorcOX4rrZeJ+pDDtLBHds2zoBGyB3bKhy5txoFC3Y/DfcO/RmqfRW4cvxXWy8T9S7w+M2dJNBFHs9M0rBWzxRpuwy4kr35iThX8G4tzI5FmodFbhy/FdbLxP1LnZW28Om8RcEYyJHULFugrWlljQk5lAZhBIddAFte5Fzo0+ityIKlapUeVOTb7W39S+wXSHCyyIqQyWcgLIQoXiz2Ns+cXKEeD3VjM0+ityNLssj0rgWRhJCALyrGELtK5gxIgIIyhFu7A2z3AYEjWmZp9FbkLsuH2lgZzZ8PmspZDLGGBtuw4A1ZLGRAcwF73FwL1nM0+itxLTxFWlfNyavsbX0MPgdp7Obd7zZ6KZBEQBCpsJFjLMbgcKtKguOdybaGmah0VuJeX4rrZeJ+pebNl2fMWybPTKsckhJjhN93l4VCk5syuCCNNaZqn0VuHL8V1svE/Ut4MXs8bsTYPDFpbFRhguICoRBrIcq5eLERi1jowblezNQ6K3Dl+K62XifqeHaWzdD+jhYrf4qHNmYwbtcob5QnQ3vp22NM1DorcOX4rrZeJ+ptPRdsOyu2Fg3KZgCQix5yBfwQb6XtxAdtbRio6kQ1a1Sq71JOXe2/qZytiIUAoBQCgFAKAUAoBQCgFAKAUAoBQCgFAKAUBHLErWzKDblcA21HsHooCE4CLX4KPUKp4F1VPBB01A7B2UBWuFjHJE0/dHZa34D0CgKY8BEpUrGgKAhbKoygnULYafVQHr4ONgVaNCG8IFQQdSdRbXUk+c0BUMOl75Vve97C99fafTQEb4CIliYkJcWclVJcDkGNuIeegJI8MgJIRQWADEKASF0AJ7QBQFJwcel404SCvCNCospGmlhpQCDBRpYpGikXAyqBYG17WGl7D0CgPPcMWnwaaEsOFdGPNhpoTc60B5JgImFmijItaxRTobAjlysq/ZHdQE8aAcgB26C1AV0AoBQ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346" name="AutoShape 10" descr="data:image/jpeg;base64,/9j/4AAQSkZJRgABAQAAAQABAAD/2wCEAAkGBxQTEhUUEhQWFhUXGRkVFxgVGBgVFxgXFRcYIBYaGBUaHyggGR8lHBgXITIhJSkrLi4xGB8zODMsOSguLisBCgoKDg0OGxAQGy8mICUsNCwsLCwvLCwsLC8vLC8tLCwvLCwtLCwsLCwsLS0sLCwsLCwuLCwsLCwsLCwsNCwsLP/AABEIAMQBAQMBEQACEQEDEQH/xAAcAAEAAQUBAQAAAAAAAAAAAAAAAwIEBQYHAQj/xABLEAACAQIDBAQHDAgGAAcAAAABAgMAEQQSIQUTIjEGB0FRMlJhcZGT0RQWIzNCVHOBkqGxshU0U2JygsHSFyRjorPCNUOUo8PT8f/EABsBAQACAwEBAAAAAAAAAAAAAAADBQECBAYH/8QAPxEAAgECAQYLBgUEAQUAAAAAAAECAxEEEhMhMVGRBQYUQVJTYXGSwdEyM4GhsfAVIjRCghYjcuHCNaKy4vH/2gAMAwEAAhEDEQA/AO40AoDS9qdLZIMY6SBPcykrdVLuzDDGVlzrIckmhtG8YBWxD62oC4xnTIwr8LCM27kltDIZhaMRFQzKnBcSi5YAC3Mgg0BbT9Pt2oklgyxHEHD5sz3CqMQXkbPEqlQICeFm0bUi2oE+zum4meKIQhJpYWkCPKAFlGa0LEKWuVR2zBSBbyigKMP01d92ow6CSWOKZA0+WPJKuIbikMdwQmHOgU6tzsC1AOk/SSeBmaIw7uLC+62WRWdpLMRu45FkAUkDQ5X1I0oCb38RCWONkIL769mUldy8ipddCd5upLW5EAHmKAtMZ08MaXaBc2jZRJIwEbRNIjFlhOpCkaAoD8vnQE20enscTTqIizQmEZQ63beSIktgL2MZkW/f2UBcYbpdvYo3ihBabEPh4Q8mVGCJI6yNIFJVWjjLABWN2UeUASdHulBxUpVYcsaorFyzk3aNGtpHu7cdvjLm1wLG9AWg6ZibBYnEYcKGhJVc5DqwOUxyEIw4WVgbXBGo7KAs5enEsDSRSxxzPHK0ZeHPEjAR4dxlS0mVv8wqcThbjVhewAzR6QuUxZ3IRsMr5jLIFjMgUsgz20Upu2L8hvLcwbAYzZHSrEsoV4onl36wODnwxjMkaul0+GU6FtVkIIyntIACXp8I8P7olhyKXVEGdrsvE0jXeNAcsaM1kL3tYG5FwLjA9NVkxgwohIJlmjz5wRliQlJLW5OVlUD/AEm8lAY737SoGmk3RjK4lo4VSUSA4UvwtPdkLkRtdcqlb6Zu0DJHpa4NmgAKrHJL8I6lVnmeKLdrJErSHNGxIIWwtbMSBQEJ6bsiM02HsR7qAETvNdsHKsb5iIhkBYmzHQAC9r2AEWK6dsiM5w4y754FJabXdDEF3a2HOlsOfAz+FqQBegKoen675YpIGjJIzFnU5I/c+8Z2ygjRrx2B5i97UBkuj3StMUYgqZS6TOwzK2QwPEuU20JImVrigMRN0txKYnE3iV8Nh5JEfLGysqphklDmdpMjEu4TIFBAIa9gaAnx3TncEpNBaRWKsI5M68KxSSFWKKTlhkMhFgfg2HcSBTF06ZhM64e6RKhBzyHOZI4XS2WEqLrMumYtobKdLgNodK5jh8LJAio087wnNHJiLCNJjmSNTG7XMQ8LKQCbgWtQGQwnSVlwssuJi3ckEaNJGGGsjxK+RSdAczBRc8+2gLODp2jtEixcUyxFCXGTeyO6PEXUHiQxsdL3CtbwaAz3R/aL4iESPGsZLMAquZNEYqSSUXtB0tyt5gBkqAUAoC0OzITLvjFHvbZd5kXPa1rZ7XtagPI9lQKuVYYwtmFgigWe2cWtyNhfvsKAjGxMPxfARcRLN8GupIYEnTUkO4/mPfQE6bPiHKNBxZ9FA47Wzee2l6Aok2VAy5WhiK2VbFFIypfILEclzNYdmY99AMTsuGRleSKN3TwWZFZlsbjKSNNaArGz4tfg01YOeEasrZlY95DcQPfrQEcGyIEBCQxKDcnKii+YWN7DtBt5qA9Gy4bKu6jyrcqMi2UkgmwtpqAfOKA9k2XC0e7MUZj0OQopW45cNrdg9FASx4RFBCooDcwFABsoUXA58IA8wAoCN9nREMpiQhlWNgVUhkS+VSLaqLmw7LmgKI9kwKuRYYglmXKEULle2cWtazWFx22FAXC4dBmsq8XhaDi0A4u/QAa9goCDC7LhiULHDGihs4VEVQG8YADn5aA8w+yIEJKQxKTe5VFBObnqB20BVDsyFCGSKNSLAFUUEWz2sQP9R/tt3mgI22NhyzuYIi0gKuxjXM6nmGNrkHy0B6mxsOMloIhuySlkXgJNyV00110oCU4CI3BjSxzg8I1EpvJ9o6nvPOgI4dkwKxZYY1YksWCKCWOa5uBz4m1/ePfQHg2NhwAu4isBYDItgALAWtytpQFU2yoHcO8MbODmDFFLBuHUEi9+FfsjuoCZcMgzWVRnN30HESACW7zYAa9gFAQRbJgVQqwxhRmsAigDOLNYW0uDY99AefofD5s24izWAzZFvZQABe3IBVH1CgJlwUYsQiXDGQcI0dr5mHcxubnnqaAjl2VAz7xoYzJoc5RS11IK8Vr6EAjusKArGz4gb7tLlg98ovmBJDXtzuzG/wC8e+gJoYlUWUBRroBYam50HlJoCugFAKAUAoBQCgFAKAUAoBQCgFAKAUAoBQCgFAKAUAoBQCgFAKAUAoBQCgFAKAUAoBQCgFAKAUAoBQCgFAKAUAoBQCgFAKAUAoBQCgFAKAinnC89SeQGpPmH9eVAWZxMi8UigDkBmGUeVj2nTzfjQEsLu5vbIv8Aub0jhH3nydoF5QCgFAKAUAoBQCgFAKAUAoDnvWb0nxODkiEDhQyMzAqrXIPlFceKrTptKPOeh4C4NoYyNR1r/ltaztt9DRcZ1mbRRSVcMdNMia3I7hUNPE1JSs5JLuLTG8CYShScqdOUpaNGVru7c1yuDrK2gRdpAp7ikZ/AVrPFVIuyd/gTYfgHBVIZU4Si9jkn9CT/ABHx/wC2X7CeytOWVftE/wDTnB/b4h/iPj/2y/YT2U5ZV+0P6c4P7fEP8R8f+2X7CeynLKv2h/TnB/b4j0dY2P8A2y+rT2Vnldb7Q/pzg/t8RnOinT3GNIN9E+IiOhMUfEnlGUWbyg//ALvTxrTtMreEuAcLTp5VGooyXNKSs/RnTBjwRwo5/lKfntXTPG0Y/u3HkcllJxEh5BV85Ln0C341yz4Tj+2O8yoFMbvvFBckENcWAGlvJf763wmKnWm1LVYSjYusXikiUvK6og5s5CqLmwux0GpFWJoY/wB9GC+d4b10f91Yyka5Udo99GC+d4b10f8AdTKQyo7R76MF87w3ro/7qZSGVHaTYPbeGlbJFiIZHsTlSRHaw5mwN7aj00ujKknqMhWTJbPOSSsepGhY+Cv9x8g+sigKeGPvZ28xdrfcAPqAoCKeEkozm5ziyjwV5/aPlP1AUBkKAUAoBQCgFAKAUAoBQCgFAKA5J11/GwfRv+aq7G+1E9jxW9iv8P8AkbD1QqPcTaD45/ypU+D90VvGVLl77kbxux3D0V1Hn7Ibsdw9FBZDdjuHooLIs8YDmVQcoIYmwW+hW3MHxjXDjq86UVkG8YplnjBFGuaW5XtzZnH2dQPRVXn69R2yn9DfJiuYmbERomYkKgF9eEAW7jy81QWk3Y20EizKTYEeTy6X079O6sWYuVKwIuDcd41rDVjJG8qrIhYgCzakgdg76seDfePu80aTMB1m4pG2bMFdSbxaBgT8dHVrX93LuOPE+6l3HFp8O6Wzqy31GZStx5L86pHFrWjzrg1rRFesWMWPR2+Tn5PPSwsbX1XylccCq5iI30B11K8q7MD7b7iw4N94+7zOzhXfwxkXxQbsfOw5DyDU941FWpdFnioIyUSKOPRrE5BkXhbSw8I+Qd2pFAZDB4NIwcoFzzNgCT5bAD6hoKAklizW8hB9FASUAoDy9AL0AoD2gFAKAUAoBQCgFAcm66PjsP8ARt+YVW4/XE9pxS1Vf4+ZsHU/+ot9M/5UqfB+6RVcZf1z7kbzXWUAoBQFhjWtIpN7ZWF7EgElOZHLlVfj6U5xWSrm8HYhxESzRsma4bQlSO+qb80HpRJrMbjejccrMzsxzZ7CyWUyKysRdefETrepI13FWSMWIZ+iMLg5mfXNcjKpGeSN2y2Xh1jA07Ca25TJDJMvs3BCGMIpJF2NzzuzEnl5TUM55TuZSsSMpMiWNtG7L+LXfwb7x9xpMwXWSrrs+Y5gbGI2yjsmjq1rO1N9xy4h2pSfYcrTpAFJIhHFnJJIJzSMpOpXweG1jc2Nr1VKt2FIsRbmKh0lOt4lNzfmNQJGcKbqbgZrDla31Uz/AGDlPYep0mIQKY78iSX1JzKSeWmov5Cb9lqZ/RaxnlOi1jN9AtrNJj0bITlhdQqm5JLC7Em2puLnyXrpwk8qb7vM68DUy6j7vNHWsrSc7ovd8pvOR4I82vmqxLUrmjtuwosA3IDQDK3ooC4oDASdI1G0kwV9TA0pNvl5lyJflfIHa3Owv5wLbZnTGGRMdIWtHhJGBJ0vGkanOO8M4lAPbl0oC92ftB8XgI5YSEeaJWBPKNnUZuXMqSdO9baUBjJ9lYsLu9+oUqYls1mfiXKRnDEusIlNiSCwBa4vQFzJs3ESQQASKrBCshjkcqQAGjZWOrccaA35hn8xAoOzsbdQJAFG7ZgGOriWJ5Nct8ukot2ggdvCBkNhYbEqScTJm4VAAtbNds5Nh/DbXl2CgMxQCgFAKAUAoBQHJuuj47D/AEbfmFVuP1xPacUtVX+PmbB1P/qLfTP+VKnwfukVXGX9e+5G811lAKAUAoCGXDI2rKCe+2vp51hxUtDQIjgfFdh5Ccw/3XP31yzwNGXNbuNlJlBhkHiN5rofRqD6RXJPgzoy3m2WULOCgfkCA2vYCL61WODysnnN7iCVWkUqQRlfkb9qVY8HJqpJPZ5mk9Rb9LsFHPhXimd0VyovGud7q4YBUAYseHkAdL1bSipJpkM4qcXF85pK9W+Cy5vdsoFgxzGFSA3glgyArfy1zcipdpx/h9Ht3gdW2CLFPdsmYEAi8PNs1l8Dnwtpz0pyKl2j8Po9u89HVpgzYjGyWOYjig1CeFbh7O3upyKl2j8Po9u8zXRPoTh8LPvocQ8rBCuUmMgCSxBORQdQNKkpYeFN3iTUcLTpO8TdKnOgUBFisSkSM8jBEUXZmNgAOZJ7KzGLk1GKu2DAe+/Z+fN7tw3K3xqc78+fdXV+H4vqpeF+hrlx2lA6WbO474zCkMbgbxOxVA7e8Xp+H4vqpeF+gy47S82J0gwcuWKHEQySZb5Y3VibDiNhWlTC16SyqkJJbWmvqZUk9Rf7UwW9jyhyjAhlcAEqwPMX8lx5ia5zJg8T0VYyApKFTllynhURsqZbMLspIsTy560BfbP2Fu5hK0mawcBbEC7leNuI3ewILaXB5DtAzVAKAUAoBQCgFAKA5N10fHYf6NvzCq3H64ntOKWqr/HzNg6n/wBRb6Z/ypU+D90iq4y/r33I3musoBQCgFAKAUAoDW4Q+TwltuotMp72/e++qCNs+v8ALzJeY2HdLfNYZrWvbW3dfuq/IjH9IF+DUi4cSRhGBClWdwmYEqw5OdCpuCRQGPXYLZsxAY/vTE6kLma+6uSciczYZdAKAt16K6qbA5LKoMtwEDZsnxOoza3PF5aAqm6L5rcIAAtwykXsiqtzurmwUG3K/MGgLzZGHOGcRZFtLnkLB7nMixqSVCKNRY6dv3AZ2gOe9Push9m4gQnCiRWQSK+9KXuSCLZDyI7+0VecFcC8vpuaqWs7WtfzRFOpku1jSukHXA2Kw02H9xhN6hTNvi1s3bl3Yv5r1dYfixKhWhVdW+S0/Z2adpG611axzrF7Kmj8NCNCdLNYKQGzWvlIJFwbWuL16eniaVT2ZffmQNNFK7OlIvu2te3LUnh5LzOjKfrrblFK9sr7+0xZmX6G7ebZ2JXEmEyDK6AEmMG+hs2U8u61cHCmCWPo5mM7O6e35XRvCWS7nQP8dG+Yj15/+uvP/wBIy67/ALf/AGJc/wBh1rYmMabDxSum7aRFcpfNlzC9r2F+fdXk6sFCcop3SbV9vaTp3Re1GZFAKAUAoBQCgFAWe1toLh4XmcEqgubFR225sQBz5kgUByfrTx6znCyroGje3Ej8nt4SMVPLsJqtx+uJ7Tilqq/x8za+p/8AUW+mf8kdT4P3SKvjN+ufcjea6zz4oBQCgFAKAUBr8IOQaEhoo1upUEEZr+EfKK85KWTUclrUm/mTcxc+6JP9T0w10fiFXatzNchEWILOAG3lgyvzh5owZfvAp+IVdq3MZKJfdEn+p6Yacvq7VuGSifZ+ILEksSpRXGYKCM2bxQOy1d2Drzq5WVzGslY+fZutLaeZrYjS5t8HFyvp8mvptPgDAuKvB3snr/2cTqyLNutHaZkBM+qhgDu4+TWv8nyCuCPBmFeLdB0JWXPfQ9CfPbVz2ub5byb3Ln/FPanzj/24v7atv6bwHRe9keekYPpF0mxONKHFSZygIU5VWwa1/BAvyFd+B4NoYPKzKavr031GspuWsxMTlSCDYggg+Ucq7ZJSVmam3QYqVo95CkGacyFgplDbxVO8dy/AFAl8EnLdhzqmnSpxnkVHK0ba8m1r6Erabtx12voN9OtE8mN2g1wMPlzLKt9QRvuJzmZtNWuL8r2qONLBx0ud7NPw6FoS7PMz+YxvSnarvGkUsRSUtvXudOINlAS/Do19bHle/OurAYeMZucJXjqXnp59RrJvUzH9Ftle6sZBB2SSKrfwXu5+pQxqfhPE8nwtSpzpaO96F8xCN5JH1mosLDkK+UHce0AoBQCgFAKAUAoDD9Lj/k5tQNBq2804l8EREOW8ULqWsBQHHOsrFMmGwrMcziOUeE7674gXLktcdoJNrEVxYiCnUin2npeBMVLDYXEVIe1+W3PpdzfupiXNgCw7ZWP+yOpMLHJhbtZy8P1VVxSqLnjFm+10lIKAUAoBQCgIsS5VGI5hSRoTqBpoup8w1oDUY9ruq3OGSTmLqojUkZLkObgqMxF9DewsLGtciOwFxFtgsxVcEvhKLscos0gTW0ZsQTcjsAv3XZEdgL3EBXw0MhiCF3wzFSBdc8sZKnQcrkHSmRHYC9xmGVTGQigBuYABuVIX6vaK48dG1FuPxNo6zB7SgnfAzphWyYgxIUY+Ll8FT8k6OAewtft06eBp0FOLqK6UvzGKl7aD5/6EYaOTH4aOZM8byqrLyvc2F/Je1x2i4r6pwrOcMHUqUnb8qs/r8jhh7STPpf3r4L5ph/Ux/wBtfNuU1unLe/U7MlbDz3sYL5ph/Ux/21nlVfpy3v1GSjSut/ovhxs55YII43idHvHGqEqTlYEqNRx3/lq54BxtSONjGcm1K60t7NGvtRHVisk+flBzEnl2V7DD0sTLGSq1WnC1o27+dbdGvdbUc7aybIv8LtOWMAK2gzWBVWX4QKHurAg3yrz7hXfPD05tuS2bea9tXezS7Lxek+KFvhibd4U3587ji5nn5O4VD+H4bofUzlMxuLxTSMXkNybAnQaKABy8gFTf2sPTu9EV8tJjS2dI6hdl7zGyTkAiCOw8jzEgH7KyD668zxqxNqMKS/c7/Bf7fyJqC03O+V4Y6hQCgFAKAUAoBQCgNb6fSN7mCKkjb1xGRGiPcZHbK6yI65XKCO5HORdaA5f06TLBg1y5bRSi1lA0lIuoREXIea2RdCNKrsb7UT2HFb3df4fSRvXU9+pP9M/5I6mwXuviV/Gb9c/8Ub1XWefFAKAUAoBQCgFqAUBjtufFp9NB/wA8dARdJMOZoWgV2R5FYB0JVksNHDDUEMVrlxdVU6ek2irmt9EM2B2ZvMbI5McV5XkYu2cliYwSTfLmWOw7RapcBSlVqWpr2mrJc5iTstJxDq4RpNq4VVHKVX+pOJvuFe/4S4Q/tV8PJaFBJO2t6n9VuZywjpTPqmvCnSYTbezZ5XDROq5FIVWvZjJcPmtpYLltcNrflQEe1NiPNgpoJHZmkjlXnpd82TkAbLw6ctO2paFTN1Yz2NPczDV0fKt6+vxaaTRwCtjAoDxhcW76hxFJVqUqb1NNbzKdnc+geo7Z64fZ4Z7q07tIC2l1HAoB/lJt+9XzHhWMadfMRbagslN7383qR209KudDmxSKQrMASGIBOpCC7EDtsCKrTclBoD2gFAKAUAoBQCgPDQHDOsPpEmMmTIjLugyHPbU5uyxPdVRi6qm0lzH0Li7wfUw1OU5tWmotW+OveZ7qq6SpHlwZRi8sjuGFsoG7B17fkH01Pg6ysqfOVnGXg6q5yxd1kpJW59dtnbtOrVYHkBQCgFAKAUAoBQCgMdtz4tPpoP8AnjoCbHr4Ddoa3nDaEfgfqFcePinRbfMbR1mPx+GV4sTE4vG8RLKeXEGDebkD5xftrXgmtNanpi1b77xUSPlrZuPkglSaJisiEMpHYR/Tst5a+z4ihGtCVOpG8ZLs8yuTtpRuh64NpX8OL1a+2qCXF3CKcY2lpvzrsJc7Kxc7O62doPKivJGqswUkRrcAm19e6tqvFzCRpylFSulfS15IKtI2YdL8ezIiYiPM1w14kIVo2VJb6g23jaHxQedVn4XhYpylGVl267ptc3RWnt2G2ckc/wAf0ZBBnMwCuDKbJyvEZCAAbA3BsvcVN69FQxzglRUXdaNfbk7N72p6CJx5zU6uiMUBJhoGd1RBdnYKo7yxsB6TUdaqqVOU3qSuZSu7H1vsvAJBBFALZY0WMX7Qqga+ivkNSo6k3N627nelZWLbamxEnfMXdSFyLlNgoObPw8jmDWN+4WtWhkvtn4RYkCLyBJ5AXLEkk27bmgLmgFAKAUAoBQCgFAfNG0fjZP42/MaoKntvvPreA/S0/wDGP0RnOrn/AMSw3nf/AIpKmwfvV98xW8Y/+nz74/8AkjvdXJ82FAKAUAoBQCgFAKAx+3FJjBVWYrJExCi5skqFrDtsATQEM+0M+Vd1Kt2XVkso17TeuXG+4l985mOsjTGgNcxu4eNTZFz2BLaN6fuNcvBqsp968zaZBucN8wP/AKZPZVxnqnSe9kdkRx7NgknjIwYVVWTMXhRRc5MvZqef30ztTpPeLIyv6Ew3zeH1SeymeqdJ7xZD9CYb5vD6pPZWM7PpPeLI5Z1u9BppsRDJgsNmG7KOIwqgFWJBI01IY/Zr1HF/hWjh6c4YidtN1e779SexENWm29BoX+HW0/mknpT+6vRfj/B/WfKXoQ5qWw8bq62n2YR/9h/7VDX4ewcoNU6yT2uMn8rIyqUr6UUw9XW1Bzwsl796f3Vx4LhihCm44iupNvXky1eFW7jaVNt6EdR6q+j+IwsEoxMRR2kuA8ZlJUKLG6mw1vXj+NdWOMxFN4b80VHm/LpvsZ0UFkp3N2w1s66JoVIKpkNmDcwST2V5nCJxrpPtJpaizOzsYsjOr3A3mVTIbEIrnDCxBCktK2ZtdIkvfsuyMohh2iNS/NtbiI8IYhAVBAHDq+U3uVy9tAbJgEcRoJGLPlGYm2rW18EAc+4UBPQCgFAKAUAoD5p2mhEslwRxtz0+Uaoaqam77T6xwdUhLDU1Fp2ir9mgznVwh/SOHNjYF7ns+Kk7amwaedT+9RXcY6keQzhdX0aOf2kd6FXB84FAKAUAoBQCgFAKAUBa7RPCP4l/GuXG+4l985mOs17a2KkhwskkcbNLHCcqq1w7IvCMqNmNz3a61U4epKM7RlZN/eskaHRfaU+Iiz4nDyYV/FaYPfyixuPMwBqWriasHaM7/D/QSXOjM2Hjt9tvbUXLa/S+S9DOSil7AaMx8gkP9TRYyv0vkvQZKI1cnkJPWD+6s8sr9L5L0MZKI0xFwDaQBgCLyAaH+as8rr9L5L0GSjD9Kdr4mGONsJA2IcyBWQzZeAq5JzhrLqF1OmtS0cTUk2pzt8F6GGkZjATl41aXNE5Gqb7PlP8AEDY1FPF1k7KV/gvQyoouLr+0PrD7a15ZiNvyXoZyULr+0PrD7actxG35L0MZKI41UOtmBF1AF7nhDe2pMFJyrpvtMS1GYq8IxQCgFAKAUAoBQCgOS9c/x+H+jb81VuP1xPacUtVX+PmZnqZH+Vm+m/8AjSpcD7v4lfxp/Wr/AAX1Z0Gu082KAUAoBQCgFAKAUAoDHbQxuVggRW4d4+dggCBgLi4sx1vbQacxcUBjzt/C5c2QhbZid3oFyowY+QiWO3bxagWNgKYdvwEspiYOGKZcik5s+VRpoCdD3WPOgKzt/C2vl0sh1QAlXQuGCnUgKDfTsIF6Am2XtSCdsix5Wy5iGQaaKbZhpezofr8hsBd4iJRIlgBo3IAeLVfwl7pd/qbw1kGxkBAuAfgouf8APTg/2Zd4kZPdL4o9AqwNBul8UegUA3S+KPQKAbpfFHoFABGByA9FAV0AoBQCgFAKAUAoBQHJOuj4+D6NvzVW4/XE9pxS1Vfh5mc6mh/lJfpj/wAaVNgfd/EruNH61f4r6s3+uw84KAUAoBQCgFAKAUAoCDEYOOQqXRHKHMpZQxU96kjQ6DUd1AUR7OiAsIowNTYIoFza+lvIPQO6gKYtlwKQVhiUjlZFFuLNpYacWvn1oA2yYDzhiPLnGvyRZezsXQeSgJIcDGjZkjRWIsSqqDbuuBfnQFh0hwhlQxB2jLxyIHQlWQsoAZWGoINj9VcOOlkwi30vU2iY7q+2dLh8LFFOzvMIozIZGLsHZpCVzXNwt8otpw1vhJxnlOOq/kJG0V1mooBQCgFAKAUAoBQFLuALkgDy6UBCuOjPJ19IoCYOO8UBVegFAcl66Pj4Po2/NVbj9cT2nFL2avw8zOdTf6nL9Mf+OOpsD7v4lbxo/XfxX1Zv1dh50UAoBQCgFAKAUAoBQCgFAKAUAoCyxnhx+Z/+tV3CXul3+TN4az3C/GP/AAp+MlY4M92+/wAhPWXlWRoKAUAoBQCgFAKAUBgOkvhJ5j/SgMNQC1AeqxHIkeY2oCT3S/jt9o+2gND6x3JkhuSeBuZv8qq3H64ntOKWqr/HzM91dY148LwG13YnQG50F/QB6K6MH7pFRxjb/EJdy+hs/wCl5vH+5fZXUURQ205T8s/VYfgKAgkmZvCYnzkmgKRIw5E+k0BWMU45O32jQEg2hKP/ADG9N/xoCQbVm8f7l9lAe/pebx/uX2UBUu2ZfGB84H9KAql23KeWVfMPbegLdtoyn5bfh+FAeDaEv7RvTQFQ2nL45+72UBWNrzeN9y+ygK121KO1T5x7KAnwm0WllUMALKx0v+7Vdwl7pd/kzeGs9xm0WilIUA3RDrfxpO6nBnun3+SE9ZEduydyeg+2rE0PP05L+76D7aAfpyX930H20BUNvSdqr94/rQFzhNtM7Bd2Lk9h9PZQGaoBQCgFAYDpL4SeY/iKAw1AKAUAoDRusT4yL+A/mqtx+uJ7Tilqq/x8zMdBf1X+Zq6cH7lfEp+Mf/UJ9y+hsNdJRigFAKAUAoBQCgFAKAUAoBQCgFAT4ByHJHMRyEecZar+Efdx7/U3hrJds/HH+BPxescG+6ff5IT1lnViaCgFAKAkwzsGUp4V9POaA3NL2F+fb56A9oBQCgNf6SeEnmP40Bh7UAtQC1ALUBoHWfPuzG5GgQn/AHVwYuGXOMe89VxexKw2Hr1mrpZPmZzoA4bCBgbgsxB9FT4WLjTs+36lbw9VhVxrnB3TUbbjY66CnuKC4tQC1ALUAtQXFqC4tQXFqAWoLi1BcWoBagFqAUBNg/Cb6KT/AK1wcI+7j3+pvDWTbY+OP8K/9qxwb7p9/kjE9ZZ1YGooBQCgANAbjgixRS/hW1/p91AT0AoBQHOOs2INPFmdkVYZHOVit7OoFyFbv7jXFir3Wm2vyPScAxWTP8ik24pXSevK2tbNqNLXYzufg8QSDbKTnHCxbKWPybhe7UkCuS03qk/mehdXDwX9yhG616I69F7aNOl7tJ4diSknLK+UKCbhs193GxXL43wmi31tRqp0n8zKq4RLTSje+yNtcle+zRpfaSS7CksCJn5G+bMNcoOo5qo1BY8jYWFZcZ9J/M1jXwt3ejH4KO35vYl33MTtON4mC70todQWGquynQnvQ/VaopynF+0zuw1HDVo5WZivhHnSezYzEYzEgsEkOYtoFOvK5PPs0rMc5JZd9XOYqrCUqioOKvP9qS02u7vsRLC5XQEgX0toOQ7K1c3bWTQw9NNqUE+2y2L79CTfN4x9JrTLltJuSUOhHchvm8Y+k0zkto5JQ6EdyJIN47BVLFibAAmsqc3oTZpUw+GhFylCNl2L0JZYJV55jyN1bOvFovEpI1OnOtsqptZHGGDl+yPxik9GvQ0mVNhMQFLFZAo5khtNWBv5ip81qXqWvp+ZhLAuWSlC/cuz1RSIZ7kZZbjQizaG17H6taZVTa/mZzeCtfJhuiBDNrpILXvfMLZVLEXPblBNu6mVU2v5jN4Low3LndvroJPcc+UMMxBtYK2ZuK+W6A5hex5is3qbWaWwOU4uMdF9cUlo16WraCHLNztJaxa/F4K8z5h31rlVNr+ZJmcHqyYbNUT3dzXtaW/O1mvYi408wJrOVU2v5mMzgrXyYW7olM29W2YuL3sbmxtzseR51hzmudm0MPhJ+zCO5ehF7ofxm9JrGdnte8k5Fh+rj4V6D3Q/jN6TTOT2sciw/Vx8K9B7obxm9JpnJ7XvM8jw/Vx3L0Or9V6JLgznRWZZWW7KGPgqeZ89aVK09CUnvPDcYqEKeLWSkk4p6FbnZsU8UeYLCqBmDqSoXhHJrkeUEZe0jyEjTKk1ebZQlM4j3jHEWUhU4ixRDxMLg3sDy0Ovn0NbQqVIxtTbDSNb6ynXD4dN1mR3e2ZXYEBQSe3zVvDE1X+5l7xfwNLEYiWcSaS1PtNJwXuqWLeLiXHEy2Z3HgKG0IvckE87cuetdMalWSupHoq2E4PpVc26K1J6O12+9ZPiMJjEvfFGw/1JCwuwC3Vbm5uOV6y5Vl+4ihS4Nna1D5aNV3pbWoqkwWLvZcUx1cXLyC+7kyMba2AJXn36XrLlW5pfdzEafBtrugubZzxylz9/+jE4zaGJjcoZ5CRbUSPYggEEXseRFRSr1U7ZR30uDMBUgpqkt3wOr9VmKxEmFLYhi65yImY3YqBZte0ZgbX159lqscLKcoXkeL4epYali8igrWWlc1//AJY3SukpRQCgOTddHxuH/gf8wqux/wC34+R7Pijqrfx/5Gg7PVDIokNla6km4C5gQGNuxSQfqrgha+k9ZiHNU24a1p77c3xWgzMmHwbm6uUGUuLHUHRcpz31GUtbmd4NdKlcabehlbGpjYKzV9NvO+jbdLYrajG7bSISkQWyWFrEkek61HUyb/lO7BOq6SdXWY8mtUjolJrUiH3OpfOQMwFgfPf01JnGoZK1HGsJTliM/JfnS1/L4/H5Ew7fP/QVG9SOuGt9/kj2sEgoCXCYgxuHW1x36ggixBHcQSPrrKdndEVWkqsHCXOZWPpLKoAVUAFsvhm2Xylrnu1J8lqkz0lqOF8F0pO8m9OvV6WXw+JQOkMoy5Qi5bBbBjoiMqjU62Dt/WmekbfhtJ3ym3fXq52m3q57IqbpJNcEBRY3A4rc1Pa3eg9JpnpGFwZRSs7/AC7eztKffDLkK5U4lyE2OYjIF537hTPStYz+G0stSu9Dvbm132DD9IplAXhKgBQpvYAKV0sdCQTe3koq0krCpwZRnJy0pt3vo23+VtBW/SaYgiya3ueLNc8jmzX01sOWp0rOeZquCqKd7v5W3W5+fnKB0hl7Qp1ZrWYavIJNbHscXHnPfWM9L73mz4Npcza1Lm5lk7Oda/gWW0doPMwZ7XAsLaDVmb8WNaSm5azpw+GhQTUOf0S8i1rU6BQCgOp9ViOcFPuyFYyMFLC4Vt2liR22uNPJUcmlJX1HheNH6mH+PmzN9EuiyYAZFlllaRmkdpCDdyOJlUaLft+81vWrurptY8ylYk6WdGItoI0MzSKLIwMbFSGBexI8FgO4j0VijWlS/Mg1c1brQiZMLhEkfO6kgvbLnKqBmy3Nif61hNOTaVj1fFVf3ancvqc6jnZbWJ0N7dl/NyqROx7CdOMr3RtE8ULEWxDBmci+85CY7y9r9q8B7Mx1rpai+f7en/RSQlWitNNWSTtbo/l+v5l2ajHbbCxpGI5mdiXz8ZPgEZLi/ZdvvqOpZJWZ14LKqSk5wSStbRtWnyMKzX56+eoSzSSVkdO6msROd8hN8OoBF+yVjyXyFbk/V3mrPAuTi1zHh+NVOhGrCUfbevtWpN9v3sOoV3nkxQCgLHH7HgnIM0MchGgLqGsD3XrWUIy1ompYirSvm5uN9ja+ha+9XBfNIPVp7K1zUOitxLy/FdbLxP1HvVwXzSD1aeymah0VuHL8V1svE/Ue9XBfNIPVp7KZqHRW4cvxXWy8T9R71cF80g9WnspmodFbhy/FdbLxP1PPepgvmkHq09lM1DorcOX4rrZeJ+oHRTBfNIPVp7KZqHRW4cvxXWy8T9T33q4L5pB6tPZTNQ6K3Dl+K62XifqPergvmkHq09lM1DorcOX4rrZeJ+o96uC+aQerT2UzUOitw5fiutl4n6j3q4L5pB6tPZTNQ6K3Dl+K62XifqPergvmkHq09lM1DorcOX4rrZeJ+o96uC+aQerT2UzUOitw5fiutl4n6j3q4L5pB6tPZTNQ6K3Dl+K62XifqPergvmkHq09lM1DorcOX4rrZeJ+o96uC+aQerT2UzUOitw5fiutl4n6j3q4L5pB6tPZTNQ6K3Dl+K62Xifqa90siwWC3X+QgkEhcEhEUqQvwdhl4s0jRp5M96ZqHRW4cvxXWy8T9SxwO1Nmukd8BHvJI0cKqRFS7JAzoHJHg+6IuJgoN9L0zVPorcOX4rrZeJ+pDDtLBHds2zoBGyB3bKhy5txoFC3Y/DfcO/RmqfRW4cvxXWy8T9S7w+M2dJNBFHs9M0rBWzxRpuwy4kr35iThX8G4tzI5FmodFbhy/FdbLxP1LnZW28Om8RcEYyJHULFugrWlljQk5lAZhBIddAFte5Fzo0+ityIKlapUeVOTb7W39S+wXSHCyyIqQyWcgLIQoXiz2Ns+cXKEeD3VjM0+ityNLssj0rgWRhJCALyrGELtK5gxIgIIyhFu7A2z3AYEjWmZp9FbkLsuH2lgZzZ8PmspZDLGGBtuw4A1ZLGRAcwF73FwL1nM0+itxLTxFWlfNyavsbX0MPgdp7Obd7zZ6KZBEQBCpsJFjLMbgcKtKguOdybaGmah0VuJeX4rrZeJ+pebNl2fMWybPTKsckhJjhN93l4VCk5syuCCNNaZqn0VuHL8V1svE/Ut4MXs8bsTYPDFpbFRhguICoRBrIcq5eLERi1jowblezNQ6K3Dl+K62XifqeHaWzdD+jhYrf4qHNmYwbtcob5QnQ3vp22NM1DorcOX4rrZeJ+ptPRdsOyu2Fg3KZgCQix5yBfwQb6XtxAdtbRio6kQ1a1Sq71JOXe2/qZytiIUAoBQCgFAKAUAoBQCgFAKAUAoBQCgFAKAUBHLErWzKDblcA21HsHooCE4CLX4KPUKp4F1VPBB01A7B2UBWuFjHJE0/dHZa34D0CgKY8BEpUrGgKAhbKoygnULYafVQHr4ONgVaNCG8IFQQdSdRbXUk+c0BUMOl75Vve97C99fafTQEb4CIliYkJcWclVJcDkGNuIeegJI8MgJIRQWADEKASF0AJ7QBQFJwcel404SCvCNCospGmlhpQCDBRpYpGikXAyqBYG17WGl7D0CgPPcMWnwaaEsOFdGPNhpoTc60B5JgImFmijItaxRTobAjlysq/ZHdQE8aAcgB26C1AV0AoBQ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348" name="AutoShape 12" descr="data:image/jpeg;base64,/9j/4AAQSkZJRgABAQAAAQABAAD/2wCEAAkGBxQTEhUUEhQWFhUXGRkVFxgVGBgVFxgXFRcYIBYaGBUaHyggGR8lHBgXITIhJSkrLi4xGB8zODMsOSguLisBCgoKDg0OGxAQGy8mICUsNCwsLCwvLCwsLC8vLC8tLCwvLCwtLCwsLCwsLS0sLCwsLCwuLCwsLCwsLCwsNCwsLP/AABEIAMQBAQMBEQACEQEDEQH/xAAcAAEAAQUBAQAAAAAAAAAAAAAAAwIEBQYHAQj/xABLEAACAQIDBAQHDAgGAAcAAAABAgMAEQQSIQUTIjEGB0FRMlJhcZGT0RQWIzNCVHOBkqGxshU0U2JygsHSFyRjorPCNUOUo8PT8f/EABsBAQACAwEBAAAAAAAAAAAAAAADBQECBAYH/8QAPxEAAgECAQYLBgUEAQUAAAAAAAECAxEEEhMhMVGRBQYUQVJTYXGSwdEyM4GhsfAVIjRCghYjcuHCNaKy4vH/2gAMAwEAAhEDEQA/AO40AoDS9qdLZIMY6SBPcykrdVLuzDDGVlzrIckmhtG8YBWxD62oC4xnTIwr8LCM27kltDIZhaMRFQzKnBcSi5YAC3Mgg0BbT9Pt2oklgyxHEHD5sz3CqMQXkbPEqlQICeFm0bUi2oE+zum4meKIQhJpYWkCPKAFlGa0LEKWuVR2zBSBbyigKMP01d92ow6CSWOKZA0+WPJKuIbikMdwQmHOgU6tzsC1AOk/SSeBmaIw7uLC+62WRWdpLMRu45FkAUkDQ5X1I0oCb38RCWONkIL769mUldy8ipddCd5upLW5EAHmKAtMZ08MaXaBc2jZRJIwEbRNIjFlhOpCkaAoD8vnQE20enscTTqIizQmEZQ63beSIktgL2MZkW/f2UBcYbpdvYo3ihBabEPh4Q8mVGCJI6yNIFJVWjjLABWN2UeUASdHulBxUpVYcsaorFyzk3aNGtpHu7cdvjLm1wLG9AWg6ZibBYnEYcKGhJVc5DqwOUxyEIw4WVgbXBGo7KAs5enEsDSRSxxzPHK0ZeHPEjAR4dxlS0mVv8wqcThbjVhewAzR6QuUxZ3IRsMr5jLIFjMgUsgz20Upu2L8hvLcwbAYzZHSrEsoV4onl36wODnwxjMkaul0+GU6FtVkIIyntIACXp8I8P7olhyKXVEGdrsvE0jXeNAcsaM1kL3tYG5FwLjA9NVkxgwohIJlmjz5wRliQlJLW5OVlUD/AEm8lAY737SoGmk3RjK4lo4VSUSA4UvwtPdkLkRtdcqlb6Zu0DJHpa4NmgAKrHJL8I6lVnmeKLdrJErSHNGxIIWwtbMSBQEJ6bsiM02HsR7qAETvNdsHKsb5iIhkBYmzHQAC9r2AEWK6dsiM5w4y754FJabXdDEF3a2HOlsOfAz+FqQBegKoen675YpIGjJIzFnU5I/c+8Z2ygjRrx2B5i97UBkuj3StMUYgqZS6TOwzK2QwPEuU20JImVrigMRN0txKYnE3iV8Nh5JEfLGysqphklDmdpMjEu4TIFBAIa9gaAnx3TncEpNBaRWKsI5M68KxSSFWKKTlhkMhFgfg2HcSBTF06ZhM64e6RKhBzyHOZI4XS2WEqLrMumYtobKdLgNodK5jh8LJAio087wnNHJiLCNJjmSNTG7XMQ8LKQCbgWtQGQwnSVlwssuJi3ckEaNJGGGsjxK+RSdAczBRc8+2gLODp2jtEixcUyxFCXGTeyO6PEXUHiQxsdL3CtbwaAz3R/aL4iESPGsZLMAquZNEYqSSUXtB0tyt5gBkqAUAoC0OzITLvjFHvbZd5kXPa1rZ7XtagPI9lQKuVYYwtmFgigWe2cWtyNhfvsKAjGxMPxfARcRLN8GupIYEnTUkO4/mPfQE6bPiHKNBxZ9FA47Wzee2l6Aok2VAy5WhiK2VbFFIypfILEclzNYdmY99AMTsuGRleSKN3TwWZFZlsbjKSNNaArGz4tfg01YOeEasrZlY95DcQPfrQEcGyIEBCQxKDcnKii+YWN7DtBt5qA9Gy4bKu6jyrcqMi2UkgmwtpqAfOKA9k2XC0e7MUZj0OQopW45cNrdg9FASx4RFBCooDcwFABsoUXA58IA8wAoCN9nREMpiQhlWNgVUhkS+VSLaqLmw7LmgKI9kwKuRYYglmXKEULle2cWtazWFx22FAXC4dBmsq8XhaDi0A4u/QAa9goCDC7LhiULHDGihs4VEVQG8YADn5aA8w+yIEJKQxKTe5VFBObnqB20BVDsyFCGSKNSLAFUUEWz2sQP9R/tt3mgI22NhyzuYIi0gKuxjXM6nmGNrkHy0B6mxsOMloIhuySlkXgJNyV00110oCU4CI3BjSxzg8I1EpvJ9o6nvPOgI4dkwKxZYY1YksWCKCWOa5uBz4m1/ePfQHg2NhwAu4isBYDItgALAWtytpQFU2yoHcO8MbODmDFFLBuHUEi9+FfsjuoCZcMgzWVRnN30HESACW7zYAa9gFAQRbJgVQqwxhRmsAigDOLNYW0uDY99AefofD5s24izWAzZFvZQABe3IBVH1CgJlwUYsQiXDGQcI0dr5mHcxubnnqaAjl2VAz7xoYzJoc5RS11IK8Vr6EAjusKArGz4gb7tLlg98ovmBJDXtzuzG/wC8e+gJoYlUWUBRroBYam50HlJoCugFAKAUAoBQCgFAKAUAoBQCgFAKAUAoBQCgFAKAUAoBQCgFAKAUAoBQCgFAKAUAoBQCgFAKAUAoBQCgFAKAUAoBQCgFAKAUAoBQCgFAKAinnC89SeQGpPmH9eVAWZxMi8UigDkBmGUeVj2nTzfjQEsLu5vbIv8Aub0jhH3nydoF5QCgFAKAUAoBQCgFAKAUAoDnvWb0nxODkiEDhQyMzAqrXIPlFceKrTptKPOeh4C4NoYyNR1r/ltaztt9DRcZ1mbRRSVcMdNMia3I7hUNPE1JSs5JLuLTG8CYShScqdOUpaNGVru7c1yuDrK2gRdpAp7ikZ/AVrPFVIuyd/gTYfgHBVIZU4Si9jkn9CT/ABHx/wC2X7CeytOWVftE/wDTnB/b4h/iPj/2y/YT2U5ZV+0P6c4P7fEP8R8f+2X7CeynLKv2h/TnB/b4j0dY2P8A2y+rT2Vnldb7Q/pzg/t8RnOinT3GNIN9E+IiOhMUfEnlGUWbyg//ALvTxrTtMreEuAcLTp5VGooyXNKSs/RnTBjwRwo5/lKfntXTPG0Y/u3HkcllJxEh5BV85Ln0C341yz4Tj+2O8yoFMbvvFBckENcWAGlvJf763wmKnWm1LVYSjYusXikiUvK6og5s5CqLmwux0GpFWJoY/wB9GC+d4b10f91Yyka5Udo99GC+d4b10f8AdTKQyo7R76MF87w3ro/7qZSGVHaTYPbeGlbJFiIZHsTlSRHaw5mwN7aj00ujKknqMhWTJbPOSSsepGhY+Cv9x8g+sigKeGPvZ28xdrfcAPqAoCKeEkozm5ziyjwV5/aPlP1AUBkKAUAoBQCgFAKAUAoBQCgFAKA5J11/GwfRv+aq7G+1E9jxW9iv8P8AkbD1QqPcTaD45/ypU+D90VvGVLl77kbxux3D0V1Hn7Ibsdw9FBZDdjuHooLIs8YDmVQcoIYmwW+hW3MHxjXDjq86UVkG8YplnjBFGuaW5XtzZnH2dQPRVXn69R2yn9DfJiuYmbERomYkKgF9eEAW7jy81QWk3Y20EizKTYEeTy6X079O6sWYuVKwIuDcd41rDVjJG8qrIhYgCzakgdg76seDfePu80aTMB1m4pG2bMFdSbxaBgT8dHVrX93LuOPE+6l3HFp8O6Wzqy31GZStx5L86pHFrWjzrg1rRFesWMWPR2+Tn5PPSwsbX1XylccCq5iI30B11K8q7MD7b7iw4N94+7zOzhXfwxkXxQbsfOw5DyDU941FWpdFnioIyUSKOPRrE5BkXhbSw8I+Qd2pFAZDB4NIwcoFzzNgCT5bAD6hoKAklizW8hB9FASUAoDy9AL0AoD2gFAKAUAoBQCgFAcm66PjsP8ARt+YVW4/XE9pxS1Vf4+ZsHU/+ot9M/5UqfB+6RVcZf1z7kbzXWUAoBQFhjWtIpN7ZWF7EgElOZHLlVfj6U5xWSrm8HYhxESzRsma4bQlSO+qb80HpRJrMbjejccrMzsxzZ7CyWUyKysRdefETrepI13FWSMWIZ+iMLg5mfXNcjKpGeSN2y2Xh1jA07Ca25TJDJMvs3BCGMIpJF2NzzuzEnl5TUM55TuZSsSMpMiWNtG7L+LXfwb7x9xpMwXWSrrs+Y5gbGI2yjsmjq1rO1N9xy4h2pSfYcrTpAFJIhHFnJJIJzSMpOpXweG1jc2Nr1VKt2FIsRbmKh0lOt4lNzfmNQJGcKbqbgZrDla31Uz/AGDlPYep0mIQKY78iSX1JzKSeWmov5Cb9lqZ/RaxnlOi1jN9AtrNJj0bITlhdQqm5JLC7Em2puLnyXrpwk8qb7vM68DUy6j7vNHWsrSc7ovd8pvOR4I82vmqxLUrmjtuwosA3IDQDK3ooC4oDASdI1G0kwV9TA0pNvl5lyJflfIHa3Owv5wLbZnTGGRMdIWtHhJGBJ0vGkanOO8M4lAPbl0oC92ftB8XgI5YSEeaJWBPKNnUZuXMqSdO9baUBjJ9lYsLu9+oUqYls1mfiXKRnDEusIlNiSCwBa4vQFzJs3ESQQASKrBCshjkcqQAGjZWOrccaA35hn8xAoOzsbdQJAFG7ZgGOriWJ5Nct8ukot2ggdvCBkNhYbEqScTJm4VAAtbNds5Nh/DbXl2CgMxQCgFAKAUAoBQHJuuj47D/AEbfmFVuP1xPacUtVX+PmbB1P/qLfTP+VKnwfukVXGX9e+5G811lAKAUAoCGXDI2rKCe+2vp51hxUtDQIjgfFdh5Ccw/3XP31yzwNGXNbuNlJlBhkHiN5rofRqD6RXJPgzoy3m2WULOCgfkCA2vYCL61WODysnnN7iCVWkUqQRlfkb9qVY8HJqpJPZ5mk9Rb9LsFHPhXimd0VyovGud7q4YBUAYseHkAdL1bSipJpkM4qcXF85pK9W+Cy5vdsoFgxzGFSA3glgyArfy1zcipdpx/h9Ht3gdW2CLFPdsmYEAi8PNs1l8Dnwtpz0pyKl2j8Po9u89HVpgzYjGyWOYjig1CeFbh7O3upyKl2j8Po9u8zXRPoTh8LPvocQ8rBCuUmMgCSxBORQdQNKkpYeFN3iTUcLTpO8TdKnOgUBFisSkSM8jBEUXZmNgAOZJ7KzGLk1GKu2DAe+/Z+fN7tw3K3xqc78+fdXV+H4vqpeF+hrlx2lA6WbO474zCkMbgbxOxVA7e8Xp+H4vqpeF+gy47S82J0gwcuWKHEQySZb5Y3VibDiNhWlTC16SyqkJJbWmvqZUk9Rf7UwW9jyhyjAhlcAEqwPMX8lx5ia5zJg8T0VYyApKFTllynhURsqZbMLspIsTy560BfbP2Fu5hK0mawcBbEC7leNuI3ewILaXB5DtAzVAKAUAoBQCgFAKA5N10fHYf6NvzCq3H64ntOKWqr/HzNg6n/wBRb6Z/ypU+D90iq4y/r33I3musoBQCgFAKAUAoDW4Q+TwltuotMp72/e++qCNs+v8ALzJeY2HdLfNYZrWvbW3dfuq/IjH9IF+DUi4cSRhGBClWdwmYEqw5OdCpuCRQGPXYLZsxAY/vTE6kLma+6uSciczYZdAKAt16K6qbA5LKoMtwEDZsnxOoza3PF5aAqm6L5rcIAAtwykXsiqtzurmwUG3K/MGgLzZGHOGcRZFtLnkLB7nMixqSVCKNRY6dv3AZ2gOe9Push9m4gQnCiRWQSK+9KXuSCLZDyI7+0VecFcC8vpuaqWs7WtfzRFOpku1jSukHXA2Kw02H9xhN6hTNvi1s3bl3Yv5r1dYfixKhWhVdW+S0/Z2adpG611axzrF7Kmj8NCNCdLNYKQGzWvlIJFwbWuL16eniaVT2ZffmQNNFK7OlIvu2te3LUnh5LzOjKfrrblFK9sr7+0xZmX6G7ebZ2JXEmEyDK6AEmMG+hs2U8u61cHCmCWPo5mM7O6e35XRvCWS7nQP8dG+Yj15/+uvP/wBIy67/ALf/AGJc/wBh1rYmMabDxSum7aRFcpfNlzC9r2F+fdXk6sFCcop3SbV9vaTp3Re1GZFAKAUAoBQCgFAWe1toLh4XmcEqgubFR225sQBz5kgUByfrTx6znCyroGje3Ej8nt4SMVPLsJqtx+uJ7Tilqq/x8za+p/8AUW+mf8kdT4P3SKvjN+ufcjea6zz4oBQCgFAKAUBr8IOQaEhoo1upUEEZr+EfKK85KWTUclrUm/mTcxc+6JP9T0w10fiFXatzNchEWILOAG3lgyvzh5owZfvAp+IVdq3MZKJfdEn+p6Yacvq7VuGSifZ+ILEksSpRXGYKCM2bxQOy1d2Drzq5WVzGslY+fZutLaeZrYjS5t8HFyvp8mvptPgDAuKvB3snr/2cTqyLNutHaZkBM+qhgDu4+TWv8nyCuCPBmFeLdB0JWXPfQ9CfPbVz2ub5byb3Ln/FPanzj/24v7atv6bwHRe9keekYPpF0mxONKHFSZygIU5VWwa1/BAvyFd+B4NoYPKzKavr031GspuWsxMTlSCDYggg+Ucq7ZJSVmam3QYqVo95CkGacyFgplDbxVO8dy/AFAl8EnLdhzqmnSpxnkVHK0ba8m1r6Erabtx12voN9OtE8mN2g1wMPlzLKt9QRvuJzmZtNWuL8r2qONLBx0ud7NPw6FoS7PMz+YxvSnarvGkUsRSUtvXudOINlAS/Do19bHle/OurAYeMZucJXjqXnp59RrJvUzH9Ftle6sZBB2SSKrfwXu5+pQxqfhPE8nwtSpzpaO96F8xCN5JH1mosLDkK+UHce0AoBQCgFAKAUAoDD9Lj/k5tQNBq2804l8EREOW8ULqWsBQHHOsrFMmGwrMcziOUeE7674gXLktcdoJNrEVxYiCnUin2npeBMVLDYXEVIe1+W3PpdzfupiXNgCw7ZWP+yOpMLHJhbtZy8P1VVxSqLnjFm+10lIKAUAoBQCgIsS5VGI5hSRoTqBpoup8w1oDUY9ruq3OGSTmLqojUkZLkObgqMxF9DewsLGtciOwFxFtgsxVcEvhKLscos0gTW0ZsQTcjsAv3XZEdgL3EBXw0MhiCF3wzFSBdc8sZKnQcrkHSmRHYC9xmGVTGQigBuYABuVIX6vaK48dG1FuPxNo6zB7SgnfAzphWyYgxIUY+Ll8FT8k6OAewtft06eBp0FOLqK6UvzGKl7aD5/6EYaOTH4aOZM8byqrLyvc2F/Je1x2i4r6pwrOcMHUqUnb8qs/r8jhh7STPpf3r4L5ph/Ux/wBtfNuU1unLe/U7MlbDz3sYL5ph/Ux/21nlVfpy3v1GSjSut/ovhxs55YII43idHvHGqEqTlYEqNRx3/lq54BxtSONjGcm1K60t7NGvtRHVisk+flBzEnl2V7DD0sTLGSq1WnC1o27+dbdGvdbUc7aybIv8LtOWMAK2gzWBVWX4QKHurAg3yrz7hXfPD05tuS2bea9tXezS7Lxek+KFvhibd4U3587ji5nn5O4VD+H4bofUzlMxuLxTSMXkNybAnQaKABy8gFTf2sPTu9EV8tJjS2dI6hdl7zGyTkAiCOw8jzEgH7KyD668zxqxNqMKS/c7/Bf7fyJqC03O+V4Y6hQCgFAKAUAoBQCgNb6fSN7mCKkjb1xGRGiPcZHbK6yI65XKCO5HORdaA5f06TLBg1y5bRSi1lA0lIuoREXIea2RdCNKrsb7UT2HFb3df4fSRvXU9+pP9M/5I6mwXuviV/Gb9c/8Ub1XWefFAKAUAoBQCgFqAUBjtufFp9NB/wA8dARdJMOZoWgV2R5FYB0JVksNHDDUEMVrlxdVU6ek2irmt9EM2B2ZvMbI5McV5XkYu2cliYwSTfLmWOw7RapcBSlVqWpr2mrJc5iTstJxDq4RpNq4VVHKVX+pOJvuFe/4S4Q/tV8PJaFBJO2t6n9VuZywjpTPqmvCnSYTbezZ5XDROq5FIVWvZjJcPmtpYLltcNrflQEe1NiPNgpoJHZmkjlXnpd82TkAbLw6ctO2paFTN1Yz2NPczDV0fKt6+vxaaTRwCtjAoDxhcW76hxFJVqUqb1NNbzKdnc+geo7Z64fZ4Z7q07tIC2l1HAoB/lJt+9XzHhWMadfMRbagslN7383qR209KudDmxSKQrMASGIBOpCC7EDtsCKrTclBoD2gFAKAUAoBQCgPDQHDOsPpEmMmTIjLugyHPbU5uyxPdVRi6qm0lzH0Li7wfUw1OU5tWmotW+OveZ7qq6SpHlwZRi8sjuGFsoG7B17fkH01Pg6ysqfOVnGXg6q5yxd1kpJW59dtnbtOrVYHkBQCgFAKAUAoBQCgMdtz4tPpoP8AnjoCbHr4Ddoa3nDaEfgfqFcePinRbfMbR1mPx+GV4sTE4vG8RLKeXEGDebkD5xftrXgmtNanpi1b77xUSPlrZuPkglSaJisiEMpHYR/Tst5a+z4ihGtCVOpG8ZLs8yuTtpRuh64NpX8OL1a+2qCXF3CKcY2lpvzrsJc7Kxc7O62doPKivJGqswUkRrcAm19e6tqvFzCRpylFSulfS15IKtI2YdL8ezIiYiPM1w14kIVo2VJb6g23jaHxQedVn4XhYpylGVl267ptc3RWnt2G2ckc/wAf0ZBBnMwCuDKbJyvEZCAAbA3BsvcVN69FQxzglRUXdaNfbk7N72p6CJx5zU6uiMUBJhoGd1RBdnYKo7yxsB6TUdaqqVOU3qSuZSu7H1vsvAJBBFALZY0WMX7Qqga+ivkNSo6k3N627nelZWLbamxEnfMXdSFyLlNgoObPw8jmDWN+4WtWhkvtn4RYkCLyBJ5AXLEkk27bmgLmgFAKAUAoBQCgFAfNG0fjZP42/MaoKntvvPreA/S0/wDGP0RnOrn/AMSw3nf/AIpKmwfvV98xW8Y/+nz74/8AkjvdXJ82FAKAUAoBQCgFAKAx+3FJjBVWYrJExCi5skqFrDtsATQEM+0M+Vd1Kt2XVkso17TeuXG+4l985mOsjTGgNcxu4eNTZFz2BLaN6fuNcvBqsp968zaZBucN8wP/AKZPZVxnqnSe9kdkRx7NgknjIwYVVWTMXhRRc5MvZqef30ztTpPeLIyv6Ew3zeH1SeymeqdJ7xZD9CYb5vD6pPZWM7PpPeLI5Z1u9BppsRDJgsNmG7KOIwqgFWJBI01IY/Zr1HF/hWjh6c4YidtN1e779SexENWm29BoX+HW0/mknpT+6vRfj/B/WfKXoQ5qWw8bq62n2YR/9h/7VDX4ewcoNU6yT2uMn8rIyqUr6UUw9XW1Bzwsl796f3Vx4LhihCm44iupNvXky1eFW7jaVNt6EdR6q+j+IwsEoxMRR2kuA8ZlJUKLG6mw1vXj+NdWOMxFN4b80VHm/LpvsZ0UFkp3N2w1s66JoVIKpkNmDcwST2V5nCJxrpPtJpaizOzsYsjOr3A3mVTIbEIrnDCxBCktK2ZtdIkvfsuyMohh2iNS/NtbiI8IYhAVBAHDq+U3uVy9tAbJgEcRoJGLPlGYm2rW18EAc+4UBPQCgFAKAUAoD5p2mhEslwRxtz0+Uaoaqam77T6xwdUhLDU1Fp2ir9mgznVwh/SOHNjYF7ns+Kk7amwaedT+9RXcY6keQzhdX0aOf2kd6FXB84FAKAUAoBQCgFAKAUBa7RPCP4l/GuXG+4l985mOs17a2KkhwskkcbNLHCcqq1w7IvCMqNmNz3a61U4epKM7RlZN/eskaHRfaU+Iiz4nDyYV/FaYPfyixuPMwBqWriasHaM7/D/QSXOjM2Hjt9tvbUXLa/S+S9DOSil7AaMx8gkP9TRYyv0vkvQZKI1cnkJPWD+6s8sr9L5L0MZKI0xFwDaQBgCLyAaH+as8rr9L5L0GSjD9Kdr4mGONsJA2IcyBWQzZeAq5JzhrLqF1OmtS0cTUk2pzt8F6GGkZjATl41aXNE5Gqb7PlP8AEDY1FPF1k7KV/gvQyoouLr+0PrD7a15ZiNvyXoZyULr+0PrD7actxG35L0MZKI41UOtmBF1AF7nhDe2pMFJyrpvtMS1GYq8IxQCgFAKAUAoBQCgOS9c/x+H+jb81VuP1xPacUtVX+PmZnqZH+Vm+m/8AjSpcD7v4lfxp/Wr/AAX1Z0Gu082KAUAoBQCgFAKAUAoDHbQxuVggRW4d4+dggCBgLi4sx1vbQacxcUBjzt/C5c2QhbZid3oFyowY+QiWO3bxagWNgKYdvwEspiYOGKZcik5s+VRpoCdD3WPOgKzt/C2vl0sh1QAlXQuGCnUgKDfTsIF6Am2XtSCdsix5Wy5iGQaaKbZhpezofr8hsBd4iJRIlgBo3IAeLVfwl7pd/qbw1kGxkBAuAfgouf8APTg/2Zd4kZPdL4o9AqwNBul8UegUA3S+KPQKAbpfFHoFABGByA9FAV0AoBQCgFAKAUAoBQHJOuj4+D6NvzVW4/XE9pxS1Vfh5mc6mh/lJfpj/wAaVNgfd/EruNH61f4r6s3+uw84KAUAoBQCgFAKAUAoCDEYOOQqXRHKHMpZQxU96kjQ6DUd1AUR7OiAsIowNTYIoFza+lvIPQO6gKYtlwKQVhiUjlZFFuLNpYacWvn1oA2yYDzhiPLnGvyRZezsXQeSgJIcDGjZkjRWIsSqqDbuuBfnQFh0hwhlQxB2jLxyIHQlWQsoAZWGoINj9VcOOlkwi30vU2iY7q+2dLh8LFFOzvMIozIZGLsHZpCVzXNwt8otpw1vhJxnlOOq/kJG0V1mooBQCgFAKAUAoBQFLuALkgDy6UBCuOjPJ19IoCYOO8UBVegFAcl66Pj4Po2/NVbj9cT2nFL2avw8zOdTf6nL9Mf+OOpsD7v4lbxo/XfxX1Zv1dh50UAoBQCgFAKAUAoBQCgFAKAUAoCyxnhx+Z/+tV3CXul3+TN4az3C/GP/AAp+MlY4M92+/wAhPWXlWRoKAUAoBQCgFAKAUBgOkvhJ5j/SgMNQC1AeqxHIkeY2oCT3S/jt9o+2gND6x3JkhuSeBuZv8qq3H64ntOKWqr/HzM91dY148LwG13YnQG50F/QB6K6MH7pFRxjb/EJdy+hs/wCl5vH+5fZXUURQ205T8s/VYfgKAgkmZvCYnzkmgKRIw5E+k0BWMU45O32jQEg2hKP/ADG9N/xoCQbVm8f7l9lAe/pebx/uX2UBUu2ZfGB84H9KAql23KeWVfMPbegLdtoyn5bfh+FAeDaEv7RvTQFQ2nL45+72UBWNrzeN9y+ygK121KO1T5x7KAnwm0WllUMALKx0v+7Vdwl7pd/kzeGs9xm0WilIUA3RDrfxpO6nBnun3+SE9ZEduydyeg+2rE0PP05L+76D7aAfpyX930H20BUNvSdqr94/rQFzhNtM7Bd2Lk9h9PZQGaoBQCgFAYDpL4SeY/iKAw1AKAUAoDRusT4yL+A/mqtx+uJ7Tilqq/x8zMdBf1X+Zq6cH7lfEp+Mf/UJ9y+hsNdJRigFAKAUAoBQCgFAKAUAoBQCgFAT4ByHJHMRyEecZar+Efdx7/U3hrJds/HH+BPxescG+6ff5IT1lnViaCgFAKAkwzsGUp4V9POaA3NL2F+fb56A9oBQCgNf6SeEnmP40Bh7UAtQC1ALUBoHWfPuzG5GgQn/AHVwYuGXOMe89VxexKw2Hr1mrpZPmZzoA4bCBgbgsxB9FT4WLjTs+36lbw9VhVxrnB3TUbbjY66CnuKC4tQC1ALUAtQXFqC4tQXFqAWoLi1BcWoBagFqAUBNg/Cb6KT/AK1wcI+7j3+pvDWTbY+OP8K/9qxwb7p9/kjE9ZZ1YGooBQCgANAbjgixRS/hW1/p91AT0AoBQHOOs2INPFmdkVYZHOVit7OoFyFbv7jXFir3Wm2vyPScAxWTP8ik24pXSevK2tbNqNLXYzufg8QSDbKTnHCxbKWPybhe7UkCuS03qk/mehdXDwX9yhG616I69F7aNOl7tJ4diSknLK+UKCbhs193GxXL43wmi31tRqp0n8zKq4RLTSje+yNtcle+zRpfaSS7CksCJn5G+bMNcoOo5qo1BY8jYWFZcZ9J/M1jXwt3ejH4KO35vYl33MTtON4mC70todQWGquynQnvQ/VaopynF+0zuw1HDVo5WZivhHnSezYzEYzEgsEkOYtoFOvK5PPs0rMc5JZd9XOYqrCUqioOKvP9qS02u7vsRLC5XQEgX0toOQ7K1c3bWTQw9NNqUE+2y2L79CTfN4x9JrTLltJuSUOhHchvm8Y+k0zkto5JQ6EdyJIN47BVLFibAAmsqc3oTZpUw+GhFylCNl2L0JZYJV55jyN1bOvFovEpI1OnOtsqptZHGGDl+yPxik9GvQ0mVNhMQFLFZAo5khtNWBv5ip81qXqWvp+ZhLAuWSlC/cuz1RSIZ7kZZbjQizaG17H6taZVTa/mZzeCtfJhuiBDNrpILXvfMLZVLEXPblBNu6mVU2v5jN4Low3LndvroJPcc+UMMxBtYK2ZuK+W6A5hex5is3qbWaWwOU4uMdF9cUlo16WraCHLNztJaxa/F4K8z5h31rlVNr+ZJmcHqyYbNUT3dzXtaW/O1mvYi408wJrOVU2v5mMzgrXyYW7olM29W2YuL3sbmxtzseR51hzmudm0MPhJ+zCO5ehF7ofxm9JrGdnte8k5Fh+rj4V6D3Q/jN6TTOT2sciw/Vx8K9B7obxm9JpnJ7XvM8jw/Vx3L0Or9V6JLgznRWZZWW7KGPgqeZ89aVK09CUnvPDcYqEKeLWSkk4p6FbnZsU8UeYLCqBmDqSoXhHJrkeUEZe0jyEjTKk1ebZQlM4j3jHEWUhU4ixRDxMLg3sDy0Ovn0NbQqVIxtTbDSNb6ynXD4dN1mR3e2ZXYEBQSe3zVvDE1X+5l7xfwNLEYiWcSaS1PtNJwXuqWLeLiXHEy2Z3HgKG0IvckE87cuetdMalWSupHoq2E4PpVc26K1J6O12+9ZPiMJjEvfFGw/1JCwuwC3Vbm5uOV6y5Vl+4ihS4Nna1D5aNV3pbWoqkwWLvZcUx1cXLyC+7kyMba2AJXn36XrLlW5pfdzEafBtrugubZzxylz9/+jE4zaGJjcoZ5CRbUSPYggEEXseRFRSr1U7ZR30uDMBUgpqkt3wOr9VmKxEmFLYhi65yImY3YqBZte0ZgbX159lqscLKcoXkeL4epYali8igrWWlc1//AJY3SukpRQCgOTddHxuH/gf8wqux/wC34+R7Pijqrfx/5Gg7PVDIokNla6km4C5gQGNuxSQfqrgha+k9ZiHNU24a1p77c3xWgzMmHwbm6uUGUuLHUHRcpz31GUtbmd4NdKlcabehlbGpjYKzV9NvO+jbdLYrajG7bSISkQWyWFrEkek61HUyb/lO7BOq6SdXWY8mtUjolJrUiH3OpfOQMwFgfPf01JnGoZK1HGsJTliM/JfnS1/L4/H5Ew7fP/QVG9SOuGt9/kj2sEgoCXCYgxuHW1x36ggixBHcQSPrrKdndEVWkqsHCXOZWPpLKoAVUAFsvhm2Xylrnu1J8lqkz0lqOF8F0pO8m9OvV6WXw+JQOkMoy5Qi5bBbBjoiMqjU62Dt/WmekbfhtJ3ym3fXq52m3q57IqbpJNcEBRY3A4rc1Pa3eg9JpnpGFwZRSs7/AC7eztKffDLkK5U4lyE2OYjIF537hTPStYz+G0stSu9Dvbm132DD9IplAXhKgBQpvYAKV0sdCQTe3koq0krCpwZRnJy0pt3vo23+VtBW/SaYgiya3ueLNc8jmzX01sOWp0rOeZquCqKd7v5W3W5+fnKB0hl7Qp1ZrWYavIJNbHscXHnPfWM9L73mz4Npcza1Lm5lk7Oda/gWW0doPMwZ7XAsLaDVmb8WNaSm5azpw+GhQTUOf0S8i1rU6BQCgOp9ViOcFPuyFYyMFLC4Vt2liR22uNPJUcmlJX1HheNH6mH+PmzN9EuiyYAZFlllaRmkdpCDdyOJlUaLft+81vWrurptY8ylYk6WdGItoI0MzSKLIwMbFSGBexI8FgO4j0VijWlS/Mg1c1brQiZMLhEkfO6kgvbLnKqBmy3Nif61hNOTaVj1fFVf3ancvqc6jnZbWJ0N7dl/NyqROx7CdOMr3RtE8ULEWxDBmci+85CY7y9r9q8B7Mx1rpai+f7en/RSQlWitNNWSTtbo/l+v5l2ajHbbCxpGI5mdiXz8ZPgEZLi/ZdvvqOpZJWZ14LKqSk5wSStbRtWnyMKzX56+eoSzSSVkdO6msROd8hN8OoBF+yVjyXyFbk/V3mrPAuTi1zHh+NVOhGrCUfbevtWpN9v3sOoV3nkxQCgLHH7HgnIM0MchGgLqGsD3XrWUIy1ompYirSvm5uN9ja+ha+9XBfNIPVp7K1zUOitxLy/FdbLxP1HvVwXzSD1aeymah0VuHL8V1svE/Ue9XBfNIPVp7KZqHRW4cvxXWy8T9R71cF80g9WnspmodFbhy/FdbLxP1PPepgvmkHq09lM1DorcOX4rrZeJ+oHRTBfNIPVp7KZqHRW4cvxXWy8T9T33q4L5pB6tPZTNQ6K3Dl+K62XifqPergvmkHq09lM1DorcOX4rrZeJ+o96uC+aQerT2UzUOitw5fiutl4n6j3q4L5pB6tPZTNQ6K3Dl+K62XifqPergvmkHq09lM1DorcOX4rrZeJ+o96uC+aQerT2UzUOitw5fiutl4n6j3q4L5pB6tPZTNQ6K3Dl+K62XifqPergvmkHq09lM1DorcOX4rrZeJ+o96uC+aQerT2UzUOitw5fiutl4n6j3q4L5pB6tPZTNQ6K3Dl+K62Xifqa90siwWC3X+QgkEhcEhEUqQvwdhl4s0jRp5M96ZqHRW4cvxXWy8T9SxwO1Nmukd8BHvJI0cKqRFS7JAzoHJHg+6IuJgoN9L0zVPorcOX4rrZeJ+pDDtLBHds2zoBGyB3bKhy5txoFC3Y/DfcO/RmqfRW4cvxXWy8T9S7w+M2dJNBFHs9M0rBWzxRpuwy4kr35iThX8G4tzI5FmodFbhy/FdbLxP1LnZW28Om8RcEYyJHULFugrWlljQk5lAZhBIddAFte5Fzo0+ityIKlapUeVOTb7W39S+wXSHCyyIqQyWcgLIQoXiz2Ns+cXKEeD3VjM0+ityNLssj0rgWRhJCALyrGELtK5gxIgIIyhFu7A2z3AYEjWmZp9FbkLsuH2lgZzZ8PmspZDLGGBtuw4A1ZLGRAcwF73FwL1nM0+itxLTxFWlfNyavsbX0MPgdp7Obd7zZ6KZBEQBCpsJFjLMbgcKtKguOdybaGmah0VuJeX4rrZeJ+pebNl2fMWybPTKsckhJjhN93l4VCk5syuCCNNaZqn0VuHL8V1svE/Ut4MXs8bsTYPDFpbFRhguICoRBrIcq5eLERi1jowblezNQ6K3Dl+K62XifqeHaWzdD+jhYrf4qHNmYwbtcob5QnQ3vp22NM1DorcOX4rrZeJ+ptPRdsOyu2Fg3KZgCQix5yBfwQb6XtxAdtbRio6kQ1a1Sq71JOXe2/qZytiIUAoBQCgFAKAUAoBQCgFAKAUAoBQCgFAKAUBHLErWzKDblcA21HsHooCE4CLX4KPUKp4F1VPBB01A7B2UBWuFjHJE0/dHZa34D0CgKY8BEpUrGgKAhbKoygnULYafVQHr4ONgVaNCG8IFQQdSdRbXUk+c0BUMOl75Vve97C99fafTQEb4CIliYkJcWclVJcDkGNuIeegJI8MgJIRQWADEKASF0AJ7QBQFJwcel404SCvCNCospGmlhpQCDBRpYpGikXAyqBYG17WGl7D0CgPPcMWnwaaEsOFdGPNhpoTc60B5JgImFmijItaxRTobAjlysq/ZHdQE8aAcgB26C1AV0AoBQ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2352" name="Picture 16" descr="http://www.infinityturbine.com/ORC/Geothermal_files/dry_steam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908" y="1327966"/>
            <a:ext cx="7708516" cy="5053362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35496" y="36235"/>
            <a:ext cx="8018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800" dirty="0" smtClean="0">
                <a:solidFill>
                  <a:schemeClr val="bg1"/>
                </a:solidFill>
              </a:rPr>
              <a:t>Geothermal Sources: Indirect Use (Power Generation)</a:t>
            </a:r>
            <a:endParaRPr lang="en-GB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145412" name="Picture 4" descr="http://www.flowserve.com/files/Files/Images/Industries/static/020-I-Geothermal_Flashed_Steam_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692696"/>
            <a:ext cx="8064896" cy="5130757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0" y="1196752"/>
            <a:ext cx="29158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 algn="just">
              <a:buFont typeface="Arial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Most common geothermal power plant;</a:t>
            </a:r>
          </a:p>
          <a:p>
            <a:pPr marL="117475" indent="-117475" algn="just">
              <a:buFont typeface="Arial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T &gt; 182°C;</a:t>
            </a:r>
          </a:p>
          <a:p>
            <a:pPr marL="117475" indent="-117475" algn="just">
              <a:buFont typeface="Arial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Water is driven upwards through the well under its own pressure;</a:t>
            </a:r>
          </a:p>
          <a:p>
            <a:pPr marL="117475" indent="-117475" algn="just">
              <a:buFont typeface="Arial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As it rises, pressure decreases leading to partial boiling 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509120"/>
            <a:ext cx="2555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 algn="just">
              <a:buFont typeface="Arial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Liquid (hot) water and steam are </a:t>
            </a:r>
            <a:r>
              <a:rPr lang="en-US" dirty="0" smtClean="0">
                <a:solidFill>
                  <a:schemeClr val="accent1"/>
                </a:solidFill>
              </a:rPr>
              <a:t>separated (flash)</a:t>
            </a:r>
            <a:r>
              <a:rPr lang="en-US" dirty="0" smtClean="0">
                <a:solidFill>
                  <a:srgbClr val="0070C0"/>
                </a:solidFill>
              </a:rPr>
              <a:t> and the steam drives the turbine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96" y="36235"/>
            <a:ext cx="8018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800" dirty="0" smtClean="0">
                <a:solidFill>
                  <a:schemeClr val="bg1"/>
                </a:solidFill>
              </a:rPr>
              <a:t>Geothermal Sources: Indirect Use (Power Generation)</a:t>
            </a:r>
            <a:endParaRPr lang="en-GB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144390" name="Picture 6" descr="http://www.alternative-earth.com/i/misc/Geothermal-Binary_cycle_plan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150" y="692696"/>
            <a:ext cx="8750338" cy="4032448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0" y="4797152"/>
            <a:ext cx="44999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 algn="just">
              <a:buFont typeface="Arial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107≤T ≤ 182°C;</a:t>
            </a:r>
          </a:p>
          <a:p>
            <a:pPr marL="117475" indent="-117475" algn="just">
              <a:buFont typeface="Arial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Hot water is then used to boil the working fluid (often organic compound with low boiling point);</a:t>
            </a:r>
          </a:p>
          <a:p>
            <a:pPr marL="117475" indent="-117475" algn="just">
              <a:buFont typeface="Arial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The vaporized working fluid is used to drive the turbine;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16016" y="4797152"/>
            <a:ext cx="4211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 algn="just">
              <a:buFont typeface="Arial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Thermal water and working fluid are operated in separated cycles with little emissions;</a:t>
            </a:r>
          </a:p>
          <a:p>
            <a:pPr marL="117475" indent="-117475" algn="just"/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496" y="36235"/>
            <a:ext cx="8018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800" dirty="0" smtClean="0">
                <a:solidFill>
                  <a:schemeClr val="bg1"/>
                </a:solidFill>
              </a:rPr>
              <a:t>Geothermal Sources: Indirect Use (Power Generation)</a:t>
            </a:r>
            <a:endParaRPr lang="en-GB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 descr="http://geo-energy.org/Images/AIRCOOLEDCOMBINEDCYCLE-ENGLISH-G2-6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764704"/>
            <a:ext cx="6408712" cy="4608512"/>
          </a:xfrm>
          <a:prstGeom prst="rect">
            <a:avLst/>
          </a:prstGeom>
          <a:noFill/>
        </p:spPr>
      </p:pic>
      <p:sp>
        <p:nvSpPr>
          <p:cNvPr id="3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457998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 algn="just">
              <a:buFont typeface="Wingdings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Designed to be used with high and medium temperature sources;</a:t>
            </a:r>
          </a:p>
          <a:p>
            <a:pPr marL="117475" indent="-117475" algn="just">
              <a:buFont typeface="Wingdings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Combining flash and binary power plant design.</a:t>
            </a:r>
          </a:p>
          <a:p>
            <a:pPr marL="117475" indent="-117475" algn="just">
              <a:buFont typeface="Wingdings" pitchFamily="2" charset="2"/>
              <a:buChar char="Ø"/>
            </a:pP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96" y="36235"/>
            <a:ext cx="8018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800" dirty="0" smtClean="0">
                <a:solidFill>
                  <a:schemeClr val="bg1"/>
                </a:solidFill>
              </a:rPr>
              <a:t>Geothermal Sources: Indirect Use (Power Generation)</a:t>
            </a:r>
            <a:endParaRPr lang="en-GB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6" y="36235"/>
            <a:ext cx="8018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800" dirty="0" smtClean="0">
                <a:solidFill>
                  <a:schemeClr val="bg1"/>
                </a:solidFill>
              </a:rPr>
              <a:t>Geothermal Sources: Indirect Use (Power Generation)</a:t>
            </a: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9269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 algn="ctr"/>
            <a:r>
              <a:rPr lang="en-GB" sz="2800" b="1" dirty="0" smtClean="0">
                <a:solidFill>
                  <a:srgbClr val="0070C0"/>
                </a:solidFill>
              </a:rPr>
              <a:t>Enhanced Geothermal Systems (EGS)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992" y="1196752"/>
            <a:ext cx="349289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Ø"/>
            </a:pPr>
            <a:r>
              <a:rPr lang="en-GB" sz="2000" dirty="0" smtClean="0">
                <a:solidFill>
                  <a:srgbClr val="0070C0"/>
                </a:solidFill>
              </a:rPr>
              <a:t>Used in deep subsurface with high temperature (</a:t>
            </a:r>
            <a:r>
              <a:rPr lang="en-US" sz="2000" dirty="0" smtClean="0">
                <a:solidFill>
                  <a:srgbClr val="0070C0"/>
                </a:solidFill>
              </a:rPr>
              <a:t>150≤T ≤ 200°C);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70C0"/>
                </a:solidFill>
              </a:rPr>
              <a:t>Fractures are induced by injection of cold water into deep wells (often with low permeability);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70C0"/>
                </a:solidFill>
              </a:rPr>
              <a:t>Heat is transferred from the rocks to the water that is diffused through the fractures and;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70C0"/>
                </a:solidFill>
              </a:rPr>
              <a:t>Collected in production wells;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70C0"/>
                </a:solidFill>
              </a:rPr>
              <a:t>The hot fluid is then used as part of the previous power technologies.</a:t>
            </a:r>
            <a:endParaRPr lang="en-GB" sz="2000" dirty="0" smtClean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55776" y="6093296"/>
            <a:ext cx="6521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5">
                    <a:lumMod val="75000"/>
                  </a:schemeClr>
                </a:solidFill>
              </a:rPr>
              <a:t>Source:</a:t>
            </a: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</a:rPr>
              <a:t> IPCC (2010) and</a:t>
            </a:r>
          </a:p>
          <a:p>
            <a:pPr marL="627063"/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hlinkClick r:id="rId2"/>
              </a:rPr>
              <a:t>http://energy.gov/eere/geothermal/how-enhanced-geothermal-system-works</a:t>
            </a: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48482" name="Picture 2" descr="http://egs.egi.utah.edu/images/egsmain/EGSstage3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1484784"/>
            <a:ext cx="5580112" cy="447675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79513" y="1268760"/>
            <a:ext cx="4464495" cy="3384376"/>
            <a:chOff x="336" y="939"/>
            <a:chExt cx="5135" cy="2948"/>
          </a:xfrm>
        </p:grpSpPr>
        <p:pic>
          <p:nvPicPr>
            <p:cNvPr id="2355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6" y="939"/>
              <a:ext cx="5135" cy="294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23556" name="Text Box 4"/>
            <p:cNvSpPr txBox="1">
              <a:spLocks noChangeArrowheads="1"/>
            </p:cNvSpPr>
            <p:nvPr/>
          </p:nvSpPr>
          <p:spPr bwMode="auto">
            <a:xfrm>
              <a:off x="336" y="939"/>
              <a:ext cx="5135" cy="294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4869160"/>
            <a:ext cx="334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 algn="ctr"/>
            <a:r>
              <a:rPr lang="en-GB" sz="1600" b="1" dirty="0" smtClean="0">
                <a:solidFill>
                  <a:srgbClr val="0070C0"/>
                </a:solidFill>
              </a:rPr>
              <a:t>Capital Cost of Geothermal Power Plants in the 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96" y="36235"/>
            <a:ext cx="8018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800" dirty="0" smtClean="0">
                <a:solidFill>
                  <a:schemeClr val="bg1"/>
                </a:solidFill>
              </a:rPr>
              <a:t>Geothermal Sources: Indirect Use (Power Generation)</a:t>
            </a: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5616" y="5445224"/>
            <a:ext cx="1716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Source: IEA(2006).</a:t>
            </a:r>
            <a:endParaRPr lang="en-US" sz="1600" dirty="0"/>
          </a:p>
        </p:txBody>
      </p:sp>
      <p:pic>
        <p:nvPicPr>
          <p:cNvPr id="12" name="Picture 2" descr="http://origin-ars.els-cdn.com/content/image/1-s2.0-S1364032113003420-gr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152" y="3861048"/>
            <a:ext cx="3048000" cy="2466975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364088" y="1988840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70C0"/>
                </a:solidFill>
              </a:rPr>
              <a:t>Share of different geothermal plant technologies in global electricity production.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24128" y="2924944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7063" indent="-627063"/>
            <a:r>
              <a:rPr lang="en-US" sz="1600" dirty="0" smtClean="0"/>
              <a:t>Source: </a:t>
            </a:r>
            <a:r>
              <a:rPr lang="en-US" sz="1600" dirty="0" smtClean="0">
                <a:hlinkClick r:id="rId5"/>
              </a:rPr>
              <a:t>Renewable and Sustainable Energy Reviews 26(2013):446-463</a:t>
            </a:r>
            <a:r>
              <a:rPr lang="en-US" sz="1600" dirty="0" smtClean="0"/>
              <a:t>.</a:t>
            </a:r>
            <a:endParaRPr lang="en-US" sz="16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 descr="http://www.egshpa.com/wp-content/uploads/2011/04/heat-pum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09618" y="1052736"/>
            <a:ext cx="5770894" cy="4608512"/>
          </a:xfrm>
          <a:prstGeom prst="rect">
            <a:avLst/>
          </a:prstGeom>
          <a:noFill/>
        </p:spPr>
      </p:pic>
      <p:sp>
        <p:nvSpPr>
          <p:cNvPr id="3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36235"/>
            <a:ext cx="494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800" dirty="0" smtClean="0">
                <a:solidFill>
                  <a:schemeClr val="bg1"/>
                </a:solidFill>
              </a:rPr>
              <a:t>Geothermal Sources: Heat Pump</a:t>
            </a: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836712"/>
            <a:ext cx="33478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 algn="just"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70C0"/>
                </a:solidFill>
              </a:rPr>
              <a:t>The nearly constant temperature in the soil at low depths (&lt; 4 m) is used by geothermal heat pumps for heating and cooling of houses and industrial facilities;</a:t>
            </a:r>
          </a:p>
          <a:p>
            <a:pPr marL="233363" indent="-233363" algn="just"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70C0"/>
                </a:solidFill>
              </a:rPr>
              <a:t>Heat pumps are designed to use this low-grade heat source to keep temperatures of 10°–16°C;</a:t>
            </a:r>
          </a:p>
          <a:p>
            <a:pPr marL="233363" indent="-233363" algn="just"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70C0"/>
                </a:solidFill>
              </a:rPr>
              <a:t>This temperature range is enough to keep the environment warmer in the winter and cooler during the summer;</a:t>
            </a:r>
          </a:p>
          <a:p>
            <a:pPr marL="233363" indent="-233363" algn="just"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70C0"/>
                </a:solidFill>
              </a:rPr>
              <a:t>It operates two independent cycles.</a:t>
            </a:r>
            <a:endParaRPr lang="en-GB" sz="2000" dirty="0" smtClean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4" name="Picture 4" descr="http://origin-ars.els-cdn.com/content/image/1-s2.0-S1364032113003420-gr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7535" y="836712"/>
            <a:ext cx="8360929" cy="533256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203848" y="6237312"/>
            <a:ext cx="6061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Source: </a:t>
            </a:r>
            <a:r>
              <a:rPr lang="en-US" sz="1600" dirty="0" smtClean="0">
                <a:hlinkClick r:id="rId3"/>
              </a:rPr>
              <a:t>Renewable and Sustainable Energy Reviews 26(2013):446-463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7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584" y="0"/>
            <a:ext cx="4888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Environmental Impact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/>
          <p:cNvSpPr txBox="1">
            <a:spLocks noChangeArrowheads="1"/>
          </p:cNvSpPr>
          <p:nvPr/>
        </p:nvSpPr>
        <p:spPr>
          <a:xfrm>
            <a:off x="0" y="6358781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585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563160"/>
            <a:ext cx="2554131" cy="16769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301038"/>
            <a:ext cx="2808312" cy="19696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014129"/>
            <a:ext cx="2380593" cy="14757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652" y="1107424"/>
            <a:ext cx="2843302" cy="16507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093602"/>
            <a:ext cx="3062806" cy="120743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987824" y="2489885"/>
            <a:ext cx="2823421" cy="1878314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937" dirty="0">
                <a:solidFill>
                  <a:srgbClr val="0070C0"/>
                </a:solidFill>
              </a:rPr>
              <a:t>We use energy to provide:</a:t>
            </a:r>
          </a:p>
          <a:p>
            <a:pPr marL="258859" indent="-258859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937" dirty="0">
                <a:solidFill>
                  <a:srgbClr val="FF0000"/>
                </a:solidFill>
              </a:rPr>
              <a:t>Electricity</a:t>
            </a:r>
          </a:p>
          <a:p>
            <a:pPr marL="258859" indent="-258859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937" dirty="0">
                <a:solidFill>
                  <a:srgbClr val="FF0000"/>
                </a:solidFill>
              </a:rPr>
              <a:t>Heat </a:t>
            </a:r>
          </a:p>
          <a:p>
            <a:pPr marL="258859" indent="-258859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937" dirty="0">
                <a:solidFill>
                  <a:srgbClr val="0070C0"/>
                </a:solidFill>
              </a:rPr>
              <a:t>Transport</a:t>
            </a:r>
            <a:endParaRPr lang="en-US" sz="1937" dirty="0">
              <a:solidFill>
                <a:srgbClr val="0070C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116632"/>
            <a:ext cx="7884368" cy="509734"/>
          </a:xfrm>
          <a:prstGeom prst="rect">
            <a:avLst/>
          </a:prstGeom>
        </p:spPr>
        <p:txBody>
          <a:bodyPr wrap="square" lIns="88751" tIns="44376" rIns="88751" bIns="44376">
            <a:spAutoFit/>
          </a:bodyPr>
          <a:lstStyle/>
          <a:p>
            <a:pPr lvl="0"/>
            <a:r>
              <a:rPr lang="en-GB" sz="2730" dirty="0">
                <a:solidFill>
                  <a:schemeClr val="bg1"/>
                </a:solidFill>
                <a:latin typeface="Arial Black" pitchFamily="34" charset="0"/>
              </a:rPr>
              <a:t>Overview of the Energy Industries</a:t>
            </a:r>
            <a:endParaRPr lang="en-GB" sz="273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20834" name="AutoShape 2" descr="data:image/jpeg;base64,/9j/4AAQSkZJRgABAQAAAQABAAD/2wCEAAkGBhQSERQUEhQVFRUVFxUYFRYVFRQVFBUUFBQYFRQUFBQXGyYeFxkjGRUUHy8gIycpLCwsFx4xNTAqNSYrLCkBCQoKDgwOGg8PGiocHxwpLCksKSkpLCwpKSksKSwsLCwsKSwsLCkpKSwsLCksLCwpKSwsLCwpLCksLCwpLCksLP/AABEIAMcA/QMBIgACEQEDEQH/xAAbAAACAgMBAAAAAAAAAAAAAAACBAMFAAEGB//EAEAQAAEDAgQDBQUGBQMDBQAAAAEAAhEDIQQSMUEFUWEGEyJxgTKRobHwFEJScsHRI2KS4fFTgrIWM6IHFSRDwv/EABkBAAMBAQEAAAAAAAAAAAAAAAABAgMEBf/EACMRAAICAgICAgMBAAAAAAAAAAABAhESIQMxE0EUUSJhgaH/2gAMAwEAAhEDEQA/AK1hTlKoEmGo2011M5SxZHNStVa2mibWLVDGO1q4CTdX5LbnB28KJ1NNDoB2LOyjdWJQuYUBaQqEG4IXU0OdYXIAFzUMIyVqErHQK0pYWsiVlYghbWZVkIsKCaUYQAIwpZSDlGwIWhTUgpbLQbWKQBAUbAoZokSspKdlBZQCfZRWEp0dnFxZKxdmHU4w8JmnRTHdLF8jOjxKIpSpJ+hSUmFw0lWVLDgHyS2yJ8ihpAYRsWVkwKFjVMFqnR583k7DC2EIWwjIijx3u1mQrXfom1+i77Zz0EGlGxkrX2lG3EBTY6BfQK13CY+1R1WfaSdkrHQFOmBsVhpg7LDVKHOUDF8Rg4uEqWlWYaUBE6qlIWJX5VidrYcRY35JGU7sKoNqka1RNUzCoZaDFNY6ipGusszJFCxathqyUbQgRtjVONELWrHhIroIKVqiYEwxillx2T4d8KxZWVa1qZorCas7OKbjosadRNUnJGm5M0nrCjolLRb4Ru6cAVdSrbBPtei6OKUbdk7UQKg71SNelkRiShEFGHIgVOQ8DyP7GVhoOG0p0LF6eTOTEQyRqCt5U9CIMCMwxEGtH+VI1pTTsMCsbhR1SyDEhFIrZbCn7g7H3rBhUsiqIe9Wi8FTHBIvsIRkgpiuQKtq04cQrfE4Qhji3WP8/BUoWkXZElQQClaENGkSYCmYwyQUMpAyscZCwtWAIAjAU1IKObpikxSxxRKGLfdIXGEAqlTRbaJQyExSS9NqaptUyNIEjWKVgQAKVizNkyZrlPScl2Jqk2VL0O2yyw2gTjaqRoDmpZXM+yqJa+I5IaeIIQboZunoMSxo15ClbWVbnhShxKzaKUTgwVsFAiAXpnnBSiBQwiASAIFEChCIBIpIIFEChCIKR0EEYQgogpsqgarMzSJiQRK5gBdLiXQxx/lPyXO06ZJgLfiemZci2jdNWeKowAXHa0DeN1lOlTpNl4BeRprG9xske8nUp3bsKrRkrCVshY9tlVioyjSzJ+hhiBMWUWAoSbLo6GHAaAsOXko6OKF7OcxrYaOqXpBXnH6LcjdjNvLf9FRMELTjllEy5Y1MsKVNMsYkaLk7TeokmbQkqJMqNqlwsOsU2MAsnNR0zRRb6FWhPYVi1Sw903TpQsZ8iNIwZkEKQNWw1G1YORriBCxxlSwtiEsx4C5aU3SdZalbDknKylCjz8FFmUQKJeqeQSgogVEiCQyQFECglbBSKJAjCiBRAqSkSytyogUUqaKRrEgFjgSYg6a+ipsPQsXTZv1ZW1epla4mbAm2tgq4Oa9rGttYvIOsExPwWsNIymt2QNa5x5kp1vB3Ee0J9fmhpiDqnRiYaSdgTboE5SfoIJeyry3PQqd1A5Ji1lPhMI0tDjJm/JHxaoWUDltBbyO/VJz2kilDTbHeFYfKyTqfkrAOSVGp4QTyHyQuxwC5mnJnXGUYoHjHEA2G5Q50bjQHkqQSTdO8TxEgWE/JKUhJXVxxxicXJLKQ3h6Uwnjw12o924UWFo7lWtN5WPJNro344J9gYDB5bnXzVgHJYORZlyyuTtnZFKKpDAciD0tnRZ1FFDIeiD0qHog9KihnOt50sKi2KiVDGc63nS3eLfeJUPRwjKoIBG4BHqpA5I4ap4G/lb8gpg9ezieFY0Hog5Kh6IPSxHkNB6IVFUu41RH/ANg+P7KIdpaXN39KWI8i9FREKiq6XFqbmlwdYRNjabCVA7tHTB+8fQX8pKMGwzovBURB6paXH6R1JF9wf0lN0+JMIkOEdbfNLBlKY1jXfw3/AJXfJVlG0dAB6C/6pmti2ua4BwJg2BBKWpKoqkTKVsepqav/ANt35T8ktRKkxNTwO/Kfkk0OL0T8Of8Aw2flCh41Vmg7zb/yCjwFbwN8v1Qcbf8AwXebf+QUqP5f0pz/AB/haB/gH5R8kgTCFtcw0fyt+QQymo0Kc8gMUZhS4digruuExQdIWj6M12PUnJ6m+FVtejbXWEoWbw5MS2FREKqqzi4WMxiz8LNvkIte8WxUVb9qWfakvCyvPEs+9WxUVUcWsGLR4Q+Qi17xb7xVgxaL7Sl4WP5ESx71b7xV32pbGIR4h+dHKWaOQA9wCreI8YyhvdlriZnUxEaaJ7HO/hP/ACn5Lls4PpMWP0V6dHj2NHi9Z1pDeoBB+BQDiNSfbd/USou8A2+BW3VGwIbHv3QBG6/S91E0wU6x41j3Aj5LVZwJEjmN7x89EqHkHTxBDC23iy7aQ5L/AKFM0Mu9tOakrln3QD5yjoV2L0q5PLXksz7+a1SZr52Uxw4i4PpllAyPDP5qx4TiPGOVxvyKr6dMDc+7T9E3h2FrpbsTsDr1HmhoE6OibVgmTsN+Zd+yLEVhkdyj52XOVsW55uRYjTKNJ1v1Khe+XSTPrbn5G6WA8zq8FZoHJa4gMzI5lvzlcvTxJEwSJsfFE6/ug73xTqZ1kna1zqlhuwz9HU09B5Ae5MU281ydHFuFw4j/AHTcX3+SCvXc5+Zx8Qi+kDaCBt+qMB5lvxioRUIBIED5JMVnfid/Uf3S78RPiJkk3JuVp9WfXkZVpeiLOi4O4lhkk33JOw5p6qYBJ0Ak+QuuWoY1zWkNdAPLmLD9FPQ4w6HNcS6WuA01I15rNxLUhvF8dAju25ueaWxpp8UuO0R/CJtIk+djF1U1T4hqf9tkQYSNfhCvFEZMu/8AqAgew08wH/DTqE1R4+0DxiOjTm2123suYNOBf4zPlC2x3Rwvu0acvJLAeZ047R0v5tRqNiddfNM0eLUnGA8est6feAXGUxO++3LkbI3WI9o3MwB8emqWCHmzq8XxynTj70z7JaYgxeSEeF47SfMuDI/GQJ8rrkMTU0i1zrA5WWp6O1H4ZTwQZs7Krxmk3V3TRxHoYghMfbmD77feFw76z9IttptolqlW5nX66KcB5lxi6xyPvsdiqJh3t8f1Vri2tDD45MGw1M6KqptcRofOSt2jJAudzjpqifinNhwsfytI9xEIXttv71E1s8/of2UdFUaZjngkhxvrp+yaqcSeI8UW5M5flStKjIOtr+f1Kzu9/Fed9EWwosS4uAJv19ByCBzb/wBSVazWzjGl9bpmm4TsAJvMaj4ck7sTVE1CkZPopATO2n4f/wBOsswzhJiNt+kInPuYI2tmk6XtEIoL2RmmMw9Pw8/P5KWqAHG24vb/AConOv5G4nkfyocRiLmD8eiGIkaRN9N7Nvf61Rtrs/056yQdTEWjRI0at45+XNMVB9Ez8E3JoVEmJrA6Ny/Ex1tr1WU3ERyG0C/SYlRVB5++223LohZUvEHe8pXYdE7ngSRpJgWka2SznyVqs6D9HmoHuTGNubbbVbnn8wUoDCmNQQL/ACQCNh0D3/ojY7xTzA+SWdWvZYKxkFIY6xk+/wDF8YRVrD0O+nqtEeX9KWe/y9yZJKyqYiBH5gfO6lpRG2uz52+rJJj/AC931CkovuNImdN9LIHQbHeWv5f8o5Eba7uP16KLN9ET7uSgc+50F+XVIBqu75n+b4LbcultvvefVQOqW9dre9CH+XuRY6GXViCfZ+M+pUNVxJ30HsiRoh7+/wDay1Xff0G8JAL4fCvnQx5qahRLtGt8zEehlXz+HU2y5jc2xAcTY209Vp/CmCYkGwj0B284W7iZ5FPUweVmrZ5DX3hKUhf+87FXj8GGtBiTzBOnu110W8LTaSW7TeXe6LxdQ1bKUtFO2pMyPu/UKEgWEfHT4Lpcbw8NY8i4AMEGfMX0UdPBtyi1zyuQJ92nRGAZ+yhMeLS/xKOk0E36ft8lfYnhRPskGNJ15TYJTFcHqNYLSBqRMaKcGh5piLLEgT6bwNrXU7i4gEft8leYXATTEtEgCbXNpG8I6mClsNaATqIAcNtc11WBDmc22xB1MwBJ3BOvop6ZgOzRf3hWB4W2GCRmLxzMS13Ip08KaBEE8yJ196aiDkc+2iY1H1C26i/k301VljWNY4CDcXEH0MymWcNYQCDYiTfn03RjYOVFKwEjYW3F/fzWu7AvlcT+ZsX6Qr93AwBM2uZJ25zsk8Pw9twXEeYGvLVGNBdlYKGZ/wD23R+a3wbKNuBzOcMhEX+87TWJ8t1cs4eCHDvIjbxXDbgi/kk8Jhi64z+1BgExfdOgsr8NgXPY2AZI5TJiSgbwt8wWmf089FacN4YX0mZcxncCIsBrPRN1sLWa0U2Bg6uc0H4pVod7pHP1OHET05m6GngyTt70/V4M9vtVGW18RPxiJSNN7A4hzjpaL3tbSyzei0OUeFVXCZ/8gl8Rg3tkEftbXTqjYwwDNiYjkOqSxOIvA0CbaoSTsieCspuIKHOStl0LI1J3VMomyTrPkyOvzC3UN1HKGwSJGuJRyR8VAx1/JbzIDsapHVbqNM3UeDqhrgSJHJO1MaCfYaRAgaRHzVIl9nVYEMEuYJERM6xtE6/sVW8TxjvFkbNxtocoG31ITmBwZokMcQSRmtoSLWOyU4mx78wbrmEydyxsD65LpfRzqrKiljKkXIgcyLbWRsxTWNLiZcTaDYW1PVJ0qRb4ibD9Sf7rWRoMuOYG5gx1iyx2baGanHCW5Q0AQRzOmq3R49FjTBGmsW9Al6dOm8wZZYxFxbQGSTKvG9jARPexYfctJ2JzISk+hNxXYo/tR4YZSa3rmJULu01UiBYftoFJh+B0u97qrVIdtlb4SeWY76K3b2NYDd5I8r+8eqaU2JuCEMD2ieAc8un336ocZxh4Ic1mSx8RBOpurc9n2NByC8gDOToNRax05JpnDA1jgYc53nlAjflvdXjL2Q5x9HKPx9dwacxjMIgDW4CP7NWJzeMzF/FuYCvjRFNtIEtltSmTAEkh34ouIKtWYdhOdpNramLfy6JKH7HnXo5OlhKmrpkXvMgTG+yaqPy0g4g+Lwk5pIAvpKsMTxFuazZvBsJi45TzR4jhbH0wGCJ9q9x6af4TUfoWf2I4LiDXMjMXCSADrlMR5R9Qt4XFMa4giYNvKNZVhhezrabYBzHWYaOUARZQt4M/xzTad23GwGoF9ZTqQsokjcZTGaHg5gY08Nogct0tQ48A5gbaCA4wJdpJOkpjB8FLgX1Ghrr6EX5S0AgDdctUBFbKfDBOYHz5c45JSbQ4pPRecI4ixtBoJk3nW1z+0pLiWPY52aSbWi3od1WYalJA7xjQSRBzAbxeIjQ/7vNO4zgndNBc4aX0dJP4Y/XmoybRpikxGnULyQM3p59UjWZDyNbrruB4SlTIcSCXC0t233sm8XwnC5u88OaQT4nEf0i2qPG2heRJnMHDVWwHA/D9FDUwVpggWJ00JVtj8M01BlzED2nD/kBvf5p08FaaDiCS4wA02gCpEe6T70YXoM/ZR4Xgr3NzaWmSDGmlpWqOBDnlpsRO1ibWHJdHTos7shxayRBkAncHQ7aKLC4SjmBDw/WMrPEIIA18/gngtCzZy9TCkuIANjF+fLzUFXDEZSRrMehv8l1eJ4QA4lo8TnAgu0IBzGw0Mfqk8XwupmpDJcuqZb+G7S8tzf7fiVLgUpnO9wZIg9bIIhXFbFGavhu91+YsQR6z8FlTg73AFjLHLedCdgSpx+i8vsrqNAuuI98dd1ZUcM9sg25a9eSWxfCalM3BGmkkA+miWOKed9OZR12HfR6HjOIsosL6hJmwDYJdaYA9SufPbHDwQKTr6iRfpAPJPYbsqSB3jzbbrHO6gx3Zmg8k5XZhAlhhtgL9YgLpln2cyw6M4ThKGKnI0iNWGBANp1uJ+tFaM7MURrSBjnmHyKp8J2dFN4eyo9jhMvDtnai/qnP4xBczEudH8s3JHIJLXaCW+mTO7O0TP8HLy8bpnnrHv5K0y5WCxMCAJHy+KqmVsaBPeMts5o+MBR1eIY0sLX02va5rgbAOIIvuNuieSXoWLfsqKuDFKuXVqrG3lrSXvflJkZsoMafNdnhMfTqsDmw5pvIINweWx81wf/tTWmX4eqZ/ncB6QEnxLEtpuY6hh3U3DV2aq4i0QJMDXVZqWJo4ZHpJxAOxECdtEjxDiIFMtbI0E/K680HF6weHAvBEbkC3IEaf3XXt4thqzctbM3ewdE8xAsqXIpEvjx2c9xDiD3H25AiL+oUVPi9QCM7ver93CMC72a5HmTPxahb2UoE2xLD9dSssJXo2XJGuv8K7h2NqOeIlwtPOJsu44ZQdTPiLnNiYDSQCdGgG530SfCOzTKbplrgBY5rzbWPVXOdgu5wEbZhGm43W3HBpbMOSafQhU4gBVjK/oMrwT6EdQrWuPASAQYOvh25nRJ1KzT4mtY5062mSItOnpyTzT4cpA6/QhapMybRDwqnUawiqL7eIH0ka3XnHaq2Kcb7TsZ997EXXpbg7n9dFR8U7IU67i4vcDvlsTebnT1IKz5ONtUi+PkSds4Co90iNLeUnkrsYx1RjWkxkAvJtHMRYD135KxxnZrD0o8dbwwPu2B3uII122THF8BSpUf4LW+O0yZk6PJ6fqso8bVm7mnRy9fjznEB1gBHhAvBGgkAaIXYmS0g2J3glo0uB9aqHiPDHU6gpgB73AHwy4S4Tbnte4VhwThDX1A2q3JGaXQSM0ggW8MEbrLd0aWqsjbjiagkm3unLb4pivxeo1xDbtESbDe5jYSV1LOzeHBgMndxLnfC8D3EKj7Q4CjTqQxhmBcG83iwERtYHZbOEooyU4yYvWxwc3e4JcZHtSLAAfGRsouF4oUjmjMATLZIOXYx93SSDItqrjs/xFghrqczHstDzBnKYgyLQeR1XTMbSmO7G33GW6QAmoOWxSmo6o5RvFKlR+Vrb7g6jU239kajrzVtxuXCjH4iOdzTcDHNXlHC0mulrKYOmYMaCfWFFxTDl3dEZSG1A4jm3K4ab6q2nWzLJWqPNquEJc8B2Z2YCANTeT8L+i7PgmGcKTQ7pEn3WHmmanZqm6p3suk7CA2eoj0T78MIyyQY5Ax6QlCGLsc55Kin4pTptaS4mTY5Yve88t1RM4Lh6pJ7xzTaRlbuJm66yvgQ9uV06aka9b7qpqdk6di3kLybxv8U5q30EJVqxykwgOgmReGwRJ3d6rnMXwCu55P2h52aSSLRcZW2AnYbXXaYdrL+GJjaPlA93+IavdsdOw628X6qpK+wi6ZR8P4LkjvHucQZl15INoJvHRWNFpBMWEgi3Q+Xks4jxGmGgtEzzmOf6IGYvM4AZRqINtPZj1+SE0tA02R1613wTo0CJgFwLR9SoaRqOIYSbH249mGiBtOuvVR43F5Zl0E5hDdiDb5/Ep3hjHOrBmRxYWZn1NgSBlZ5+0PRTlsdUhjMA2TqTEmRBNphZgqj/ABB1xpPn56bWVyOHsnQHzuj+ztkjQ9IsqZmmczXwVQmBl3J8Mm/pcjRWFLh1It8VFp82NBPmIlWhw5vfTciZkqv7QvfTwz+6Lu9cBTpxAJe+wImwiSZ6KaS2XbehF3D8FUc9jaTS+nAe1ocMrnCWgm17em6hHZrDEwaRaImc4nqYzKj/APTKtUDa2Zrix7/bkEioGkuDgTmuD7XO2pXYvYzKHTJhoiG2l0cv5lEUpK6LlcXVlXV7EYeJBqD1bfysom9iqWne1GmL3GvuV+1zSMtyRl3E6+lloUg0y7QWHiOvWPJXgiM2UrOyBHsYmoPT01BCnPZzEtFsW/1B1OmrvJXTMQ1rZIAETrso63EwQA0HUTa8TOnp8UY0LNspX8DxzQf/AJQjqJPlcFaHC+I2/iUrbWk+ZDb+9dMzETIM6ddfPRZQxQyiZ1jfUGNtkYhl+jkMRwnGm1SnRqDkTmH/AJJPEYWvlDXYdoAuAwlsbzDXAeq799QQf3KoMdxF8PawSA3W8QDE+d9P5eqTRSezj62Fe1uSnhnkO1LS42geGZmNLSkm08hh2HrjxDZ0jmTI+rLsuH411OncTd19bj9zZS1TUBzeKIBs0m3hm/P2visHxXu2a5lIeNtbkZkrlpjORnBaZ0bs5ul7Ty5p1cVSLs574EW2mCSSLmAOkfsuwwmNkEzEFwu03Bg2E+SN3EnOi4OuoCuMXFd2S2n6KPB9pMPTEBrmzBMMYJPMw66bw/abDC2d4uTcSb3iZNlZNxzcviaDc/cabiAUP2kAiQ06mMgPPYDYwtVKRm4x+iEdpsPr3g8sp/ZZS7S4f/UGpuQ/n5KDiXGGUwHupUg3xAeFski8aWkwItCo8d2so5IFKmXXOYU6cQTMadDcHWEnyNdjXEmdKe0+G/1WeocP0Qf9R4YGTVYfeefSBp8QqV/EaDmEinSJGUzkp7gTtHoljTpujNRaAR7VgL+LUCTZ+vlojyMfiRrtT21yuFKg/wAIEucy0uMw0HkNTGs9Fzx7WVvu1HkRuTruu6rdn6BmMOCQ2QcpmQNJOskquqcCoBxD8HHKMzQRmdBGW2kLKSld2axlBKqLvClzj4gA2ABJkyNTZSU+FNcXFzjFrARo1t7zCxYuns5+mDV4G05cpIykkZjmEzNxHmlMPwyo5/ttdDryInLLdr/i+CxYpcUxqTQvj+zjy8HvGMJcYs4yCS4z4dbDpquhwOAewRnEkyYbfQCJJWLEKKQOTejeKe5vhzRM3i+h5JPCcU++5wEkt0MA5iGi3zWLEvY10OHiP3dXTYHTb3KLjWMeKLnUmlzgPCJaJdsLmwWLEP2CXRzXZbBVcO5+Hqy5zgK2YEZfEAKjec57ciDsupbh4JhpuBeYg9INrLFimGkOe2FUovBJYAZAgl283Hu3hZXwr3SLDUTykcvULFi1MyKpwZ1QEOecp1iBb8IU9Dg7d3OOUASSLwd7XuFixJoYwMA0TE+Iyb/3UlHCBoPqdT1PzWLECNtYC0EifclaQY0EhoE6wNSeaxYh9guhc8ZYHPYW3YBtqHTkA5aEegVNxjjLCxwuMpZni24dIjXksWLNs1jFFf8AbCQ50+EOt7UwSB+u6BuNc3vZEQS8EmTlIPwzNcYtHWVixQaUP4hxhsXib7iSWTfk47dOSrnV6rAHl0BuawEyA7KNTrA6arFitkJFHxeqajXOsAyxBJJLrwZAvoTdUNLxO8N8okjo03+axYueZ0RLLCYGpUfDBI1uY9oRpPP5q1ocSbSaW1WyC4+QgZXix10uLQsWI6Vi7dMuKHbnDho8DyQAIHSYPiNwfCq7G9vmudLKcNiAN5kkzeNwtrE5csqJXFGz/9k="/>
          <p:cNvSpPr>
            <a:spLocks noChangeAspect="1" noChangeArrowheads="1"/>
          </p:cNvSpPr>
          <p:nvPr/>
        </p:nvSpPr>
        <p:spPr bwMode="auto">
          <a:xfrm>
            <a:off x="155574" y="100106"/>
            <a:ext cx="304800" cy="283940"/>
          </a:xfrm>
          <a:prstGeom prst="rect">
            <a:avLst/>
          </a:prstGeom>
          <a:noFill/>
        </p:spPr>
        <p:txBody>
          <a:bodyPr vert="horz" wrap="square" lIns="88751" tIns="44376" rIns="88751" bIns="44376" numCol="1" anchor="t" anchorCtr="0" compatLnSpc="1">
            <a:prstTxWarp prst="textNoShape">
              <a:avLst/>
            </a:prstTxWarp>
          </a:bodyPr>
          <a:lstStyle/>
          <a:p>
            <a:endParaRPr lang="en-GB" sz="1585"/>
          </a:p>
        </p:txBody>
      </p:sp>
      <p:sp>
        <p:nvSpPr>
          <p:cNvPr id="120836" name="AutoShape 4" descr="data:image/jpeg;base64,/9j/4AAQSkZJRgABAQAAAQABAAD/2wCEAAkGBhQSERQUEhQVFRUVFxUYFRYVFRQVFBUUFBQYFRQUFBQXGyYeFxkjGRUUHy8gIycpLCwsFx4xNTAqNSYrLCkBCQoKDgwOGg8PGiocHxwpLCksKSkpLCwpKSksKSwsLCwsKSwsLCkpKSwsLCksLCwpKSwsLCwpLCksLCwpLCksLP/AABEIAMcA/QMBIgACEQEDEQH/xAAbAAACAgMBAAAAAAAAAAAAAAACBAMFAAEGB//EAEAQAAEDAgQDBQUGBQMDBQAAAAEAAhEDIQQSMUEFUWEGEyJxgTKRobHwFEJScsHRI2KS4fFTgrIWM6IHFSRDwv/EABkBAAMBAQEAAAAAAAAAAAAAAAABAgMEBf/EACMRAAICAgICAgMBAAAAAAAAAAABAhESIQMxE0EUUSJhgaH/2gAMAwEAAhEDEQA/AK1hTlKoEmGo2011M5SxZHNStVa2mibWLVDGO1q4CTdX5LbnB28KJ1NNDoB2LOyjdWJQuYUBaQqEG4IXU0OdYXIAFzUMIyVqErHQK0pYWsiVlYghbWZVkIsKCaUYQAIwpZSDlGwIWhTUgpbLQbWKQBAUbAoZokSspKdlBZQCfZRWEp0dnFxZKxdmHU4w8JmnRTHdLF8jOjxKIpSpJ+hSUmFw0lWVLDgHyS2yJ8ihpAYRsWVkwKFjVMFqnR583k7DC2EIWwjIijx3u1mQrXfom1+i77Zz0EGlGxkrX2lG3EBTY6BfQK13CY+1R1WfaSdkrHQFOmBsVhpg7LDVKHOUDF8Rg4uEqWlWYaUBE6qlIWJX5VidrYcRY35JGU7sKoNqka1RNUzCoZaDFNY6ipGusszJFCxathqyUbQgRtjVONELWrHhIroIKVqiYEwxillx2T4d8KxZWVa1qZorCas7OKbjosadRNUnJGm5M0nrCjolLRb4Ru6cAVdSrbBPtei6OKUbdk7UQKg71SNelkRiShEFGHIgVOQ8DyP7GVhoOG0p0LF6eTOTEQyRqCt5U9CIMCMwxEGtH+VI1pTTsMCsbhR1SyDEhFIrZbCn7g7H3rBhUsiqIe9Wi8FTHBIvsIRkgpiuQKtq04cQrfE4Qhji3WP8/BUoWkXZElQQClaENGkSYCmYwyQUMpAyscZCwtWAIAjAU1IKObpikxSxxRKGLfdIXGEAqlTRbaJQyExSS9NqaptUyNIEjWKVgQAKVizNkyZrlPScl2Jqk2VL0O2yyw2gTjaqRoDmpZXM+yqJa+I5IaeIIQboZunoMSxo15ClbWVbnhShxKzaKUTgwVsFAiAXpnnBSiBQwiASAIFEChCIBIpIIFEChCIKR0EEYQgogpsqgarMzSJiQRK5gBdLiXQxx/lPyXO06ZJgLfiemZci2jdNWeKowAXHa0DeN1lOlTpNl4BeRprG9xske8nUp3bsKrRkrCVshY9tlVioyjSzJ+hhiBMWUWAoSbLo6GHAaAsOXko6OKF7OcxrYaOqXpBXnH6LcjdjNvLf9FRMELTjllEy5Y1MsKVNMsYkaLk7TeokmbQkqJMqNqlwsOsU2MAsnNR0zRRb6FWhPYVi1Sw903TpQsZ8iNIwZkEKQNWw1G1YORriBCxxlSwtiEsx4C5aU3SdZalbDknKylCjz8FFmUQKJeqeQSgogVEiCQyQFECglbBSKJAjCiBRAqSkSytyogUUqaKRrEgFjgSYg6a+ipsPQsXTZv1ZW1epla4mbAm2tgq4Oa9rGttYvIOsExPwWsNIymt2QNa5x5kp1vB3Ee0J9fmhpiDqnRiYaSdgTboE5SfoIJeyry3PQqd1A5Ji1lPhMI0tDjJm/JHxaoWUDltBbyO/VJz2kilDTbHeFYfKyTqfkrAOSVGp4QTyHyQuxwC5mnJnXGUYoHjHEA2G5Q50bjQHkqQSTdO8TxEgWE/JKUhJXVxxxicXJLKQ3h6Uwnjw12o924UWFo7lWtN5WPJNro344J9gYDB5bnXzVgHJYORZlyyuTtnZFKKpDAciD0tnRZ1FFDIeiD0qHog9KihnOt50sKi2KiVDGc63nS3eLfeJUPRwjKoIBG4BHqpA5I4ap4G/lb8gpg9ezieFY0Hog5Kh6IPSxHkNB6IVFUu41RH/ANg+P7KIdpaXN39KWI8i9FREKiq6XFqbmlwdYRNjabCVA7tHTB+8fQX8pKMGwzovBURB6paXH6R1JF9wf0lN0+JMIkOEdbfNLBlKY1jXfw3/AJXfJVlG0dAB6C/6pmti2ua4BwJg2BBKWpKoqkTKVsepqav/ANt35T8ktRKkxNTwO/Kfkk0OL0T8Of8Aw2flCh41Vmg7zb/yCjwFbwN8v1Qcbf8AwXebf+QUqP5f0pz/AB/haB/gH5R8kgTCFtcw0fyt+QQymo0Kc8gMUZhS4digruuExQdIWj6M12PUnJ6m+FVtejbXWEoWbw5MS2FREKqqzi4WMxiz8LNvkIte8WxUVb9qWfakvCyvPEs+9WxUVUcWsGLR4Q+Qi17xb7xVgxaL7Sl4WP5ESx71b7xV32pbGIR4h+dHKWaOQA9wCreI8YyhvdlriZnUxEaaJ7HO/hP/ACn5Lls4PpMWP0V6dHj2NHi9Z1pDeoBB+BQDiNSfbd/USou8A2+BW3VGwIbHv3QBG6/S91E0wU6x41j3Aj5LVZwJEjmN7x89EqHkHTxBDC23iy7aQ5L/AKFM0Mu9tOakrln3QD5yjoV2L0q5PLXksz7+a1SZr52Uxw4i4PpllAyPDP5qx4TiPGOVxvyKr6dMDc+7T9E3h2FrpbsTsDr1HmhoE6OibVgmTsN+Zd+yLEVhkdyj52XOVsW55uRYjTKNJ1v1Khe+XSTPrbn5G6WA8zq8FZoHJa4gMzI5lvzlcvTxJEwSJsfFE6/ug73xTqZ1kna1zqlhuwz9HU09B5Ae5MU281ydHFuFw4j/AHTcX3+SCvXc5+Zx8Qi+kDaCBt+qMB5lvxioRUIBIED5JMVnfid/Uf3S78RPiJkk3JuVp9WfXkZVpeiLOi4O4lhkk33JOw5p6qYBJ0Ak+QuuWoY1zWkNdAPLmLD9FPQ4w6HNcS6WuA01I15rNxLUhvF8dAju25ueaWxpp8UuO0R/CJtIk+djF1U1T4hqf9tkQYSNfhCvFEZMu/8AqAgew08wH/DTqE1R4+0DxiOjTm2123suYNOBf4zPlC2x3Rwvu0acvJLAeZ047R0v5tRqNiddfNM0eLUnGA8est6feAXGUxO++3LkbI3WI9o3MwB8emqWCHmzq8XxynTj70z7JaYgxeSEeF47SfMuDI/GQJ8rrkMTU0i1zrA5WWp6O1H4ZTwQZs7Krxmk3V3TRxHoYghMfbmD77feFw76z9IttptolqlW5nX66KcB5lxi6xyPvsdiqJh3t8f1Vri2tDD45MGw1M6KqptcRofOSt2jJAudzjpqifinNhwsfytI9xEIXttv71E1s8/of2UdFUaZjngkhxvrp+yaqcSeI8UW5M5flStKjIOtr+f1Kzu9/Fed9EWwosS4uAJv19ByCBzb/wBSVazWzjGl9bpmm4TsAJvMaj4ck7sTVE1CkZPopATO2n4f/wBOsswzhJiNt+kInPuYI2tmk6XtEIoL2RmmMw9Pw8/P5KWqAHG24vb/AConOv5G4nkfyocRiLmD8eiGIkaRN9N7Nvf61Rtrs/056yQdTEWjRI0at45+XNMVB9Ez8E3JoVEmJrA6Ny/Ex1tr1WU3ERyG0C/SYlRVB5++223LohZUvEHe8pXYdE7ngSRpJgWka2SznyVqs6D9HmoHuTGNubbbVbnn8wUoDCmNQQL/ACQCNh0D3/ojY7xTzA+SWdWvZYKxkFIY6xk+/wDF8YRVrD0O+nqtEeX9KWe/y9yZJKyqYiBH5gfO6lpRG2uz52+rJJj/AC931CkovuNImdN9LIHQbHeWv5f8o5Eba7uP16KLN9ET7uSgc+50F+XVIBqu75n+b4LbcultvvefVQOqW9dre9CH+XuRY6GXViCfZ+M+pUNVxJ30HsiRoh7+/wDay1Xff0G8JAL4fCvnQx5qahRLtGt8zEehlXz+HU2y5jc2xAcTY209Vp/CmCYkGwj0B284W7iZ5FPUweVmrZ5DX3hKUhf+87FXj8GGtBiTzBOnu110W8LTaSW7TeXe6LxdQ1bKUtFO2pMyPu/UKEgWEfHT4Lpcbw8NY8i4AMEGfMX0UdPBtyi1zyuQJ92nRGAZ+yhMeLS/xKOk0E36ft8lfYnhRPskGNJ15TYJTFcHqNYLSBqRMaKcGh5piLLEgT6bwNrXU7i4gEft8leYXATTEtEgCbXNpG8I6mClsNaATqIAcNtc11WBDmc22xB1MwBJ3BOvop6ZgOzRf3hWB4W2GCRmLxzMS13Ip08KaBEE8yJ196aiDkc+2iY1H1C26i/k301VljWNY4CDcXEH0MymWcNYQCDYiTfn03RjYOVFKwEjYW3F/fzWu7AvlcT+ZsX6Qr93AwBM2uZJ25zsk8Pw9twXEeYGvLVGNBdlYKGZ/wD23R+a3wbKNuBzOcMhEX+87TWJ8t1cs4eCHDvIjbxXDbgi/kk8Jhi64z+1BgExfdOgsr8NgXPY2AZI5TJiSgbwt8wWmf089FacN4YX0mZcxncCIsBrPRN1sLWa0U2Bg6uc0H4pVod7pHP1OHET05m6GngyTt70/V4M9vtVGW18RPxiJSNN7A4hzjpaL3tbSyzei0OUeFVXCZ/8gl8Rg3tkEftbXTqjYwwDNiYjkOqSxOIvA0CbaoSTsieCspuIKHOStl0LI1J3VMomyTrPkyOvzC3UN1HKGwSJGuJRyR8VAx1/JbzIDsapHVbqNM3UeDqhrgSJHJO1MaCfYaRAgaRHzVIl9nVYEMEuYJERM6xtE6/sVW8TxjvFkbNxtocoG31ITmBwZokMcQSRmtoSLWOyU4mx78wbrmEydyxsD65LpfRzqrKiljKkXIgcyLbWRsxTWNLiZcTaDYW1PVJ0qRb4ibD9Sf7rWRoMuOYG5gx1iyx2baGanHCW5Q0AQRzOmq3R49FjTBGmsW9Al6dOm8wZZYxFxbQGSTKvG9jARPexYfctJ2JzISk+hNxXYo/tR4YZSa3rmJULu01UiBYftoFJh+B0u97qrVIdtlb4SeWY76K3b2NYDd5I8r+8eqaU2JuCEMD2ieAc8un336ocZxh4Ic1mSx8RBOpurc9n2NByC8gDOToNRax05JpnDA1jgYc53nlAjflvdXjL2Q5x9HKPx9dwacxjMIgDW4CP7NWJzeMzF/FuYCvjRFNtIEtltSmTAEkh34ouIKtWYdhOdpNramLfy6JKH7HnXo5OlhKmrpkXvMgTG+yaqPy0g4g+Lwk5pIAvpKsMTxFuazZvBsJi45TzR4jhbH0wGCJ9q9x6af4TUfoWf2I4LiDXMjMXCSADrlMR5R9Qt4XFMa4giYNvKNZVhhezrabYBzHWYaOUARZQt4M/xzTad23GwGoF9ZTqQsokjcZTGaHg5gY08Nogct0tQ48A5gbaCA4wJdpJOkpjB8FLgX1Ghrr6EX5S0AgDdctUBFbKfDBOYHz5c45JSbQ4pPRecI4ixtBoJk3nW1z+0pLiWPY52aSbWi3od1WYalJA7xjQSRBzAbxeIjQ/7vNO4zgndNBc4aX0dJP4Y/XmoybRpikxGnULyQM3p59UjWZDyNbrruB4SlTIcSCXC0t233sm8XwnC5u88OaQT4nEf0i2qPG2heRJnMHDVWwHA/D9FDUwVpggWJ00JVtj8M01BlzED2nD/kBvf5p08FaaDiCS4wA02gCpEe6T70YXoM/ZR4Xgr3NzaWmSDGmlpWqOBDnlpsRO1ibWHJdHTos7shxayRBkAncHQ7aKLC4SjmBDw/WMrPEIIA18/gngtCzZy9TCkuIANjF+fLzUFXDEZSRrMehv8l1eJ4QA4lo8TnAgu0IBzGw0Mfqk8XwupmpDJcuqZb+G7S8tzf7fiVLgUpnO9wZIg9bIIhXFbFGavhu91+YsQR6z8FlTg73AFjLHLedCdgSpx+i8vsrqNAuuI98dd1ZUcM9sg25a9eSWxfCalM3BGmkkA+miWOKed9OZR12HfR6HjOIsosL6hJmwDYJdaYA9SufPbHDwQKTr6iRfpAPJPYbsqSB3jzbbrHO6gx3Zmg8k5XZhAlhhtgL9YgLpln2cyw6M4ThKGKnI0iNWGBANp1uJ+tFaM7MURrSBjnmHyKp8J2dFN4eyo9jhMvDtnai/qnP4xBczEudH8s3JHIJLXaCW+mTO7O0TP8HLy8bpnnrHv5K0y5WCxMCAJHy+KqmVsaBPeMts5o+MBR1eIY0sLX02va5rgbAOIIvuNuieSXoWLfsqKuDFKuXVqrG3lrSXvflJkZsoMafNdnhMfTqsDmw5pvIINweWx81wf/tTWmX4eqZ/ncB6QEnxLEtpuY6hh3U3DV2aq4i0QJMDXVZqWJo4ZHpJxAOxECdtEjxDiIFMtbI0E/K680HF6weHAvBEbkC3IEaf3XXt4thqzctbM3ewdE8xAsqXIpEvjx2c9xDiD3H25AiL+oUVPi9QCM7ver93CMC72a5HmTPxahb2UoE2xLD9dSssJXo2XJGuv8K7h2NqOeIlwtPOJsu44ZQdTPiLnNiYDSQCdGgG530SfCOzTKbplrgBY5rzbWPVXOdgu5wEbZhGm43W3HBpbMOSafQhU4gBVjK/oMrwT6EdQrWuPASAQYOvh25nRJ1KzT4mtY5062mSItOnpyTzT4cpA6/QhapMybRDwqnUawiqL7eIH0ka3XnHaq2Kcb7TsZ997EXXpbg7n9dFR8U7IU67i4vcDvlsTebnT1IKz5ONtUi+PkSds4Co90iNLeUnkrsYx1RjWkxkAvJtHMRYD135KxxnZrD0o8dbwwPu2B3uII122THF8BSpUf4LW+O0yZk6PJ6fqso8bVm7mnRy9fjznEB1gBHhAvBGgkAaIXYmS0g2J3glo0uB9aqHiPDHU6gpgB73AHwy4S4Tbnte4VhwThDX1A2q3JGaXQSM0ggW8MEbrLd0aWqsjbjiagkm3unLb4pivxeo1xDbtESbDe5jYSV1LOzeHBgMndxLnfC8D3EKj7Q4CjTqQxhmBcG83iwERtYHZbOEooyU4yYvWxwc3e4JcZHtSLAAfGRsouF4oUjmjMATLZIOXYx93SSDItqrjs/xFghrqczHstDzBnKYgyLQeR1XTMbSmO7G33GW6QAmoOWxSmo6o5RvFKlR+Vrb7g6jU239kajrzVtxuXCjH4iOdzTcDHNXlHC0mulrKYOmYMaCfWFFxTDl3dEZSG1A4jm3K4ab6q2nWzLJWqPNquEJc8B2Z2YCANTeT8L+i7PgmGcKTQ7pEn3WHmmanZqm6p3suk7CA2eoj0T78MIyyQY5Ax6QlCGLsc55Kin4pTptaS4mTY5Yve88t1RM4Lh6pJ7xzTaRlbuJm66yvgQ9uV06aka9b7qpqdk6di3kLybxv8U5q30EJVqxykwgOgmReGwRJ3d6rnMXwCu55P2h52aSSLRcZW2AnYbXXaYdrL+GJjaPlA93+IavdsdOw628X6qpK+wi6ZR8P4LkjvHucQZl15INoJvHRWNFpBMWEgi3Q+Xks4jxGmGgtEzzmOf6IGYvM4AZRqINtPZj1+SE0tA02R1613wTo0CJgFwLR9SoaRqOIYSbH249mGiBtOuvVR43F5Zl0E5hDdiDb5/Ep3hjHOrBmRxYWZn1NgSBlZ5+0PRTlsdUhjMA2TqTEmRBNphZgqj/ABB1xpPn56bWVyOHsnQHzuj+ztkjQ9IsqZmmczXwVQmBl3J8Mm/pcjRWFLh1It8VFp82NBPmIlWhw5vfTciZkqv7QvfTwz+6Lu9cBTpxAJe+wImwiSZ6KaS2XbehF3D8FUc9jaTS+nAe1ocMrnCWgm17em6hHZrDEwaRaImc4nqYzKj/APTKtUDa2Zrix7/bkEioGkuDgTmuD7XO2pXYvYzKHTJhoiG2l0cv5lEUpK6LlcXVlXV7EYeJBqD1bfysom9iqWne1GmL3GvuV+1zSMtyRl3E6+lloUg0y7QWHiOvWPJXgiM2UrOyBHsYmoPT01BCnPZzEtFsW/1B1OmrvJXTMQ1rZIAETrso63EwQA0HUTa8TOnp8UY0LNspX8DxzQf/AJQjqJPlcFaHC+I2/iUrbWk+ZDb+9dMzETIM6ddfPRZQxQyiZ1jfUGNtkYhl+jkMRwnGm1SnRqDkTmH/AJJPEYWvlDXYdoAuAwlsbzDXAeq799QQf3KoMdxF8PawSA3W8QDE+d9P5eqTRSezj62Fe1uSnhnkO1LS42geGZmNLSkm08hh2HrjxDZ0jmTI+rLsuH411OncTd19bj9zZS1TUBzeKIBs0m3hm/P2visHxXu2a5lIeNtbkZkrlpjORnBaZ0bs5ul7Ty5p1cVSLs574EW2mCSSLmAOkfsuwwmNkEzEFwu03Bg2E+SN3EnOi4OuoCuMXFd2S2n6KPB9pMPTEBrmzBMMYJPMw66bw/abDC2d4uTcSb3iZNlZNxzcviaDc/cabiAUP2kAiQ06mMgPPYDYwtVKRm4x+iEdpsPr3g8sp/ZZS7S4f/UGpuQ/n5KDiXGGUwHupUg3xAeFski8aWkwItCo8d2so5IFKmXXOYU6cQTMadDcHWEnyNdjXEmdKe0+G/1WeocP0Qf9R4YGTVYfeefSBp8QqV/EaDmEinSJGUzkp7gTtHoljTpujNRaAR7VgL+LUCTZ+vlojyMfiRrtT21yuFKg/wAIEucy0uMw0HkNTGs9Fzx7WVvu1HkRuTruu6rdn6BmMOCQ2QcpmQNJOskquqcCoBxD8HHKMzQRmdBGW2kLKSld2axlBKqLvClzj4gA2ABJkyNTZSU+FNcXFzjFrARo1t7zCxYuns5+mDV4G05cpIykkZjmEzNxHmlMPwyo5/ttdDryInLLdr/i+CxYpcUxqTQvj+zjy8HvGMJcYs4yCS4z4dbDpquhwOAewRnEkyYbfQCJJWLEKKQOTejeKe5vhzRM3i+h5JPCcU++5wEkt0MA5iGi3zWLEvY10OHiP3dXTYHTb3KLjWMeKLnUmlzgPCJaJdsLmwWLEP2CXRzXZbBVcO5+Hqy5zgK2YEZfEAKjec57ciDsupbh4JhpuBeYg9INrLFimGkOe2FUovBJYAZAgl283Hu3hZXwr3SLDUTykcvULFi1MyKpwZ1QEOecp1iBb8IU9Dg7d3OOUASSLwd7XuFixJoYwMA0TE+Iyb/3UlHCBoPqdT1PzWLECNtYC0EifclaQY0EhoE6wNSeaxYh9guhc8ZYHPYW3YBtqHTkA5aEegVNxjjLCxwuMpZni24dIjXksWLNs1jFFf8AbCQ50+EOt7UwSB+u6BuNc3vZEQS8EmTlIPwzNcYtHWVixQaUP4hxhsXib7iSWTfk47dOSrnV6rAHl0BuawEyA7KNTrA6arFitkJFHxeqajXOsAyxBJJLrwZAvoTdUNLxO8N8okjo03+axYueZ0RLLCYGpUfDBI1uY9oRpPP5q1ocSbSaW1WyC4+QgZXix10uLQsWI6Vi7dMuKHbnDho8DyQAIHSYPiNwfCq7G9vmudLKcNiAN5kkzeNwtrE5csqJXFGz/9k="/>
          <p:cNvSpPr>
            <a:spLocks noChangeAspect="1" noChangeArrowheads="1"/>
          </p:cNvSpPr>
          <p:nvPr/>
        </p:nvSpPr>
        <p:spPr bwMode="auto">
          <a:xfrm>
            <a:off x="155574" y="100106"/>
            <a:ext cx="304800" cy="283940"/>
          </a:xfrm>
          <a:prstGeom prst="rect">
            <a:avLst/>
          </a:prstGeom>
          <a:noFill/>
        </p:spPr>
        <p:txBody>
          <a:bodyPr vert="horz" wrap="square" lIns="88751" tIns="44376" rIns="88751" bIns="44376" numCol="1" anchor="t" anchorCtr="0" compatLnSpc="1">
            <a:prstTxWarp prst="textNoShape">
              <a:avLst/>
            </a:prstTxWarp>
          </a:bodyPr>
          <a:lstStyle/>
          <a:p>
            <a:endParaRPr lang="en-GB" sz="1585"/>
          </a:p>
        </p:txBody>
      </p:sp>
      <p:sp>
        <p:nvSpPr>
          <p:cNvPr id="120838" name="AutoShape 6" descr="data:image/jpeg;base64,/9j/4AAQSkZJRgABAQAAAQABAAD/2wCEAAkGBhQSERQUEhQVFRUVFxUYFRYVFRQVFBUUFBQYFRQUFBQXGyYeFxkjGRUUHy8gIycpLCwsFx4xNTAqNSYrLCkBCQoKDgwOGg8PGiocHxwpLCksKSkpLCwpKSksKSwsLCwsKSwsLCkpKSwsLCksLCwpKSwsLCwpLCksLCwpLCksLP/AABEIAMcA/QMBIgACEQEDEQH/xAAbAAACAgMBAAAAAAAAAAAAAAACBAMFAAEGB//EAEAQAAEDAgQDBQUGBQMDBQAAAAEAAhEDIQQSMUEFUWEGEyJxgTKRobHwFEJScsHRI2KS4fFTgrIWM6IHFSRDwv/EABkBAAMBAQEAAAAAAAAAAAAAAAABAgMEBf/EACMRAAICAgICAgMBAAAAAAAAAAABAhESIQMxE0EUUSJhgaH/2gAMAwEAAhEDEQA/AK1hTlKoEmGo2011M5SxZHNStVa2mibWLVDGO1q4CTdX5LbnB28KJ1NNDoB2LOyjdWJQuYUBaQqEG4IXU0OdYXIAFzUMIyVqErHQK0pYWsiVlYghbWZVkIsKCaUYQAIwpZSDlGwIWhTUgpbLQbWKQBAUbAoZokSspKdlBZQCfZRWEp0dnFxZKxdmHU4w8JmnRTHdLF8jOjxKIpSpJ+hSUmFw0lWVLDgHyS2yJ8ihpAYRsWVkwKFjVMFqnR583k7DC2EIWwjIijx3u1mQrXfom1+i77Zz0EGlGxkrX2lG3EBTY6BfQK13CY+1R1WfaSdkrHQFOmBsVhpg7LDVKHOUDF8Rg4uEqWlWYaUBE6qlIWJX5VidrYcRY35JGU7sKoNqka1RNUzCoZaDFNY6ipGusszJFCxathqyUbQgRtjVONELWrHhIroIKVqiYEwxillx2T4d8KxZWVa1qZorCas7OKbjosadRNUnJGm5M0nrCjolLRb4Ru6cAVdSrbBPtei6OKUbdk7UQKg71SNelkRiShEFGHIgVOQ8DyP7GVhoOG0p0LF6eTOTEQyRqCt5U9CIMCMwxEGtH+VI1pTTsMCsbhR1SyDEhFIrZbCn7g7H3rBhUsiqIe9Wi8FTHBIvsIRkgpiuQKtq04cQrfE4Qhji3WP8/BUoWkXZElQQClaENGkSYCmYwyQUMpAyscZCwtWAIAjAU1IKObpikxSxxRKGLfdIXGEAqlTRbaJQyExSS9NqaptUyNIEjWKVgQAKVizNkyZrlPScl2Jqk2VL0O2yyw2gTjaqRoDmpZXM+yqJa+I5IaeIIQboZunoMSxo15ClbWVbnhShxKzaKUTgwVsFAiAXpnnBSiBQwiASAIFEChCIBIpIIFEChCIKR0EEYQgogpsqgarMzSJiQRK5gBdLiXQxx/lPyXO06ZJgLfiemZci2jdNWeKowAXHa0DeN1lOlTpNl4BeRprG9xske8nUp3bsKrRkrCVshY9tlVioyjSzJ+hhiBMWUWAoSbLo6GHAaAsOXko6OKF7OcxrYaOqXpBXnH6LcjdjNvLf9FRMELTjllEy5Y1MsKVNMsYkaLk7TeokmbQkqJMqNqlwsOsU2MAsnNR0zRRb6FWhPYVi1Sw903TpQsZ8iNIwZkEKQNWw1G1YORriBCxxlSwtiEsx4C5aU3SdZalbDknKylCjz8FFmUQKJeqeQSgogVEiCQyQFECglbBSKJAjCiBRAqSkSytyogUUqaKRrEgFjgSYg6a+ipsPQsXTZv1ZW1epla4mbAm2tgq4Oa9rGttYvIOsExPwWsNIymt2QNa5x5kp1vB3Ee0J9fmhpiDqnRiYaSdgTboE5SfoIJeyry3PQqd1A5Ji1lPhMI0tDjJm/JHxaoWUDltBbyO/VJz2kilDTbHeFYfKyTqfkrAOSVGp4QTyHyQuxwC5mnJnXGUYoHjHEA2G5Q50bjQHkqQSTdO8TxEgWE/JKUhJXVxxxicXJLKQ3h6Uwnjw12o924UWFo7lWtN5WPJNro344J9gYDB5bnXzVgHJYORZlyyuTtnZFKKpDAciD0tnRZ1FFDIeiD0qHog9KihnOt50sKi2KiVDGc63nS3eLfeJUPRwjKoIBG4BHqpA5I4ap4G/lb8gpg9ezieFY0Hog5Kh6IPSxHkNB6IVFUu41RH/ANg+P7KIdpaXN39KWI8i9FREKiq6XFqbmlwdYRNjabCVA7tHTB+8fQX8pKMGwzovBURB6paXH6R1JF9wf0lN0+JMIkOEdbfNLBlKY1jXfw3/AJXfJVlG0dAB6C/6pmti2ua4BwJg2BBKWpKoqkTKVsepqav/ANt35T8ktRKkxNTwO/Kfkk0OL0T8Of8Aw2flCh41Vmg7zb/yCjwFbwN8v1Qcbf8AwXebf+QUqP5f0pz/AB/haB/gH5R8kgTCFtcw0fyt+QQymo0Kc8gMUZhS4digruuExQdIWj6M12PUnJ6m+FVtejbXWEoWbw5MS2FREKqqzi4WMxiz8LNvkIte8WxUVb9qWfakvCyvPEs+9WxUVUcWsGLR4Q+Qi17xb7xVgxaL7Sl4WP5ESx71b7xV32pbGIR4h+dHKWaOQA9wCreI8YyhvdlriZnUxEaaJ7HO/hP/ACn5Lls4PpMWP0V6dHj2NHi9Z1pDeoBB+BQDiNSfbd/USou8A2+BW3VGwIbHv3QBG6/S91E0wU6x41j3Aj5LVZwJEjmN7x89EqHkHTxBDC23iy7aQ5L/AKFM0Mu9tOakrln3QD5yjoV2L0q5PLXksz7+a1SZr52Uxw4i4PpllAyPDP5qx4TiPGOVxvyKr6dMDc+7T9E3h2FrpbsTsDr1HmhoE6OibVgmTsN+Zd+yLEVhkdyj52XOVsW55uRYjTKNJ1v1Khe+XSTPrbn5G6WA8zq8FZoHJa4gMzI5lvzlcvTxJEwSJsfFE6/ug73xTqZ1kna1zqlhuwz9HU09B5Ae5MU281ydHFuFw4j/AHTcX3+SCvXc5+Zx8Qi+kDaCBt+qMB5lvxioRUIBIED5JMVnfid/Uf3S78RPiJkk3JuVp9WfXkZVpeiLOi4O4lhkk33JOw5p6qYBJ0Ak+QuuWoY1zWkNdAPLmLD9FPQ4w6HNcS6WuA01I15rNxLUhvF8dAju25ueaWxpp8UuO0R/CJtIk+djF1U1T4hqf9tkQYSNfhCvFEZMu/8AqAgew08wH/DTqE1R4+0DxiOjTm2123suYNOBf4zPlC2x3Rwvu0acvJLAeZ047R0v5tRqNiddfNM0eLUnGA8est6feAXGUxO++3LkbI3WI9o3MwB8emqWCHmzq8XxynTj70z7JaYgxeSEeF47SfMuDI/GQJ8rrkMTU0i1zrA5WWp6O1H4ZTwQZs7Krxmk3V3TRxHoYghMfbmD77feFw76z9IttptolqlW5nX66KcB5lxi6xyPvsdiqJh3t8f1Vri2tDD45MGw1M6KqptcRofOSt2jJAudzjpqifinNhwsfytI9xEIXttv71E1s8/of2UdFUaZjngkhxvrp+yaqcSeI8UW5M5flStKjIOtr+f1Kzu9/Fed9EWwosS4uAJv19ByCBzb/wBSVazWzjGl9bpmm4TsAJvMaj4ck7sTVE1CkZPopATO2n4f/wBOsswzhJiNt+kInPuYI2tmk6XtEIoL2RmmMw9Pw8/P5KWqAHG24vb/AConOv5G4nkfyocRiLmD8eiGIkaRN9N7Nvf61Rtrs/056yQdTEWjRI0at45+XNMVB9Ez8E3JoVEmJrA6Ny/Ex1tr1WU3ERyG0C/SYlRVB5++223LohZUvEHe8pXYdE7ngSRpJgWka2SznyVqs6D9HmoHuTGNubbbVbnn8wUoDCmNQQL/ACQCNh0D3/ojY7xTzA+SWdWvZYKxkFIY6xk+/wDF8YRVrD0O+nqtEeX9KWe/y9yZJKyqYiBH5gfO6lpRG2uz52+rJJj/AC931CkovuNImdN9LIHQbHeWv5f8o5Eba7uP16KLN9ET7uSgc+50F+XVIBqu75n+b4LbcultvvefVQOqW9dre9CH+XuRY6GXViCfZ+M+pUNVxJ30HsiRoh7+/wDay1Xff0G8JAL4fCvnQx5qahRLtGt8zEehlXz+HU2y5jc2xAcTY209Vp/CmCYkGwj0B284W7iZ5FPUweVmrZ5DX3hKUhf+87FXj8GGtBiTzBOnu110W8LTaSW7TeXe6LxdQ1bKUtFO2pMyPu/UKEgWEfHT4Lpcbw8NY8i4AMEGfMX0UdPBtyi1zyuQJ92nRGAZ+yhMeLS/xKOk0E36ft8lfYnhRPskGNJ15TYJTFcHqNYLSBqRMaKcGh5piLLEgT6bwNrXU7i4gEft8leYXATTEtEgCbXNpG8I6mClsNaATqIAcNtc11WBDmc22xB1MwBJ3BOvop6ZgOzRf3hWB4W2GCRmLxzMS13Ip08KaBEE8yJ196aiDkc+2iY1H1C26i/k301VljWNY4CDcXEH0MymWcNYQCDYiTfn03RjYOVFKwEjYW3F/fzWu7AvlcT+ZsX6Qr93AwBM2uZJ25zsk8Pw9twXEeYGvLVGNBdlYKGZ/wD23R+a3wbKNuBzOcMhEX+87TWJ8t1cs4eCHDvIjbxXDbgi/kk8Jhi64z+1BgExfdOgsr8NgXPY2AZI5TJiSgbwt8wWmf089FacN4YX0mZcxncCIsBrPRN1sLWa0U2Bg6uc0H4pVod7pHP1OHET05m6GngyTt70/V4M9vtVGW18RPxiJSNN7A4hzjpaL3tbSyzei0OUeFVXCZ/8gl8Rg3tkEftbXTqjYwwDNiYjkOqSxOIvA0CbaoSTsieCspuIKHOStl0LI1J3VMomyTrPkyOvzC3UN1HKGwSJGuJRyR8VAx1/JbzIDsapHVbqNM3UeDqhrgSJHJO1MaCfYaRAgaRHzVIl9nVYEMEuYJERM6xtE6/sVW8TxjvFkbNxtocoG31ITmBwZokMcQSRmtoSLWOyU4mx78wbrmEydyxsD65LpfRzqrKiljKkXIgcyLbWRsxTWNLiZcTaDYW1PVJ0qRb4ibD9Sf7rWRoMuOYG5gx1iyx2baGanHCW5Q0AQRzOmq3R49FjTBGmsW9Al6dOm8wZZYxFxbQGSTKvG9jARPexYfctJ2JzISk+hNxXYo/tR4YZSa3rmJULu01UiBYftoFJh+B0u97qrVIdtlb4SeWY76K3b2NYDd5I8r+8eqaU2JuCEMD2ieAc8un336ocZxh4Ic1mSx8RBOpurc9n2NByC8gDOToNRax05JpnDA1jgYc53nlAjflvdXjL2Q5x9HKPx9dwacxjMIgDW4CP7NWJzeMzF/FuYCvjRFNtIEtltSmTAEkh34ouIKtWYdhOdpNramLfy6JKH7HnXo5OlhKmrpkXvMgTG+yaqPy0g4g+Lwk5pIAvpKsMTxFuazZvBsJi45TzR4jhbH0wGCJ9q9x6af4TUfoWf2I4LiDXMjMXCSADrlMR5R9Qt4XFMa4giYNvKNZVhhezrabYBzHWYaOUARZQt4M/xzTad23GwGoF9ZTqQsokjcZTGaHg5gY08Nogct0tQ48A5gbaCA4wJdpJOkpjB8FLgX1Ghrr6EX5S0AgDdctUBFbKfDBOYHz5c45JSbQ4pPRecI4ixtBoJk3nW1z+0pLiWPY52aSbWi3od1WYalJA7xjQSRBzAbxeIjQ/7vNO4zgndNBc4aX0dJP4Y/XmoybRpikxGnULyQM3p59UjWZDyNbrruB4SlTIcSCXC0t233sm8XwnC5u88OaQT4nEf0i2qPG2heRJnMHDVWwHA/D9FDUwVpggWJ00JVtj8M01BlzED2nD/kBvf5p08FaaDiCS4wA02gCpEe6T70YXoM/ZR4Xgr3NzaWmSDGmlpWqOBDnlpsRO1ibWHJdHTos7shxayRBkAncHQ7aKLC4SjmBDw/WMrPEIIA18/gngtCzZy9TCkuIANjF+fLzUFXDEZSRrMehv8l1eJ4QA4lo8TnAgu0IBzGw0Mfqk8XwupmpDJcuqZb+G7S8tzf7fiVLgUpnO9wZIg9bIIhXFbFGavhu91+YsQR6z8FlTg73AFjLHLedCdgSpx+i8vsrqNAuuI98dd1ZUcM9sg25a9eSWxfCalM3BGmkkA+miWOKed9OZR12HfR6HjOIsosL6hJmwDYJdaYA9SufPbHDwQKTr6iRfpAPJPYbsqSB3jzbbrHO6gx3Zmg8k5XZhAlhhtgL9YgLpln2cyw6M4ThKGKnI0iNWGBANp1uJ+tFaM7MURrSBjnmHyKp8J2dFN4eyo9jhMvDtnai/qnP4xBczEudH8s3JHIJLXaCW+mTO7O0TP8HLy8bpnnrHv5K0y5WCxMCAJHy+KqmVsaBPeMts5o+MBR1eIY0sLX02va5rgbAOIIvuNuieSXoWLfsqKuDFKuXVqrG3lrSXvflJkZsoMafNdnhMfTqsDmw5pvIINweWx81wf/tTWmX4eqZ/ncB6QEnxLEtpuY6hh3U3DV2aq4i0QJMDXVZqWJo4ZHpJxAOxECdtEjxDiIFMtbI0E/K680HF6weHAvBEbkC3IEaf3XXt4thqzctbM3ewdE8xAsqXIpEvjx2c9xDiD3H25AiL+oUVPi9QCM7ver93CMC72a5HmTPxahb2UoE2xLD9dSssJXo2XJGuv8K7h2NqOeIlwtPOJsu44ZQdTPiLnNiYDSQCdGgG530SfCOzTKbplrgBY5rzbWPVXOdgu5wEbZhGm43W3HBpbMOSafQhU4gBVjK/oMrwT6EdQrWuPASAQYOvh25nRJ1KzT4mtY5062mSItOnpyTzT4cpA6/QhapMybRDwqnUawiqL7eIH0ka3XnHaq2Kcb7TsZ997EXXpbg7n9dFR8U7IU67i4vcDvlsTebnT1IKz5ONtUi+PkSds4Co90iNLeUnkrsYx1RjWkxkAvJtHMRYD135KxxnZrD0o8dbwwPu2B3uII122THF8BSpUf4LW+O0yZk6PJ6fqso8bVm7mnRy9fjznEB1gBHhAvBGgkAaIXYmS0g2J3glo0uB9aqHiPDHU6gpgB73AHwy4S4Tbnte4VhwThDX1A2q3JGaXQSM0ggW8MEbrLd0aWqsjbjiagkm3unLb4pivxeo1xDbtESbDe5jYSV1LOzeHBgMndxLnfC8D3EKj7Q4CjTqQxhmBcG83iwERtYHZbOEooyU4yYvWxwc3e4JcZHtSLAAfGRsouF4oUjmjMATLZIOXYx93SSDItqrjs/xFghrqczHstDzBnKYgyLQeR1XTMbSmO7G33GW6QAmoOWxSmo6o5RvFKlR+Vrb7g6jU239kajrzVtxuXCjH4iOdzTcDHNXlHC0mulrKYOmYMaCfWFFxTDl3dEZSG1A4jm3K4ab6q2nWzLJWqPNquEJc8B2Z2YCANTeT8L+i7PgmGcKTQ7pEn3WHmmanZqm6p3suk7CA2eoj0T78MIyyQY5Ax6QlCGLsc55Kin4pTptaS4mTY5Yve88t1RM4Lh6pJ7xzTaRlbuJm66yvgQ9uV06aka9b7qpqdk6di3kLybxv8U5q30EJVqxykwgOgmReGwRJ3d6rnMXwCu55P2h52aSSLRcZW2AnYbXXaYdrL+GJjaPlA93+IavdsdOw628X6qpK+wi6ZR8P4LkjvHucQZl15INoJvHRWNFpBMWEgi3Q+Xks4jxGmGgtEzzmOf6IGYvM4AZRqINtPZj1+SE0tA02R1613wTo0CJgFwLR9SoaRqOIYSbH249mGiBtOuvVR43F5Zl0E5hDdiDb5/Ep3hjHOrBmRxYWZn1NgSBlZ5+0PRTlsdUhjMA2TqTEmRBNphZgqj/ABB1xpPn56bWVyOHsnQHzuj+ztkjQ9IsqZmmczXwVQmBl3J8Mm/pcjRWFLh1It8VFp82NBPmIlWhw5vfTciZkqv7QvfTwz+6Lu9cBTpxAJe+wImwiSZ6KaS2XbehF3D8FUc9jaTS+nAe1ocMrnCWgm17em6hHZrDEwaRaImc4nqYzKj/APTKtUDa2Zrix7/bkEioGkuDgTmuD7XO2pXYvYzKHTJhoiG2l0cv5lEUpK6LlcXVlXV7EYeJBqD1bfysom9iqWne1GmL3GvuV+1zSMtyRl3E6+lloUg0y7QWHiOvWPJXgiM2UrOyBHsYmoPT01BCnPZzEtFsW/1B1OmrvJXTMQ1rZIAETrso63EwQA0HUTa8TOnp8UY0LNspX8DxzQf/AJQjqJPlcFaHC+I2/iUrbWk+ZDb+9dMzETIM6ddfPRZQxQyiZ1jfUGNtkYhl+jkMRwnGm1SnRqDkTmH/AJJPEYWvlDXYdoAuAwlsbzDXAeq799QQf3KoMdxF8PawSA3W8QDE+d9P5eqTRSezj62Fe1uSnhnkO1LS42geGZmNLSkm08hh2HrjxDZ0jmTI+rLsuH411OncTd19bj9zZS1TUBzeKIBs0m3hm/P2visHxXu2a5lIeNtbkZkrlpjORnBaZ0bs5ul7Ty5p1cVSLs574EW2mCSSLmAOkfsuwwmNkEzEFwu03Bg2E+SN3EnOi4OuoCuMXFd2S2n6KPB9pMPTEBrmzBMMYJPMw66bw/abDC2d4uTcSb3iZNlZNxzcviaDc/cabiAUP2kAiQ06mMgPPYDYwtVKRm4x+iEdpsPr3g8sp/ZZS7S4f/UGpuQ/n5KDiXGGUwHupUg3xAeFski8aWkwItCo8d2so5IFKmXXOYU6cQTMadDcHWEnyNdjXEmdKe0+G/1WeocP0Qf9R4YGTVYfeefSBp8QqV/EaDmEinSJGUzkp7gTtHoljTpujNRaAR7VgL+LUCTZ+vlojyMfiRrtT21yuFKg/wAIEucy0uMw0HkNTGs9Fzx7WVvu1HkRuTruu6rdn6BmMOCQ2QcpmQNJOskquqcCoBxD8HHKMzQRmdBGW2kLKSld2axlBKqLvClzj4gA2ABJkyNTZSU+FNcXFzjFrARo1t7zCxYuns5+mDV4G05cpIykkZjmEzNxHmlMPwyo5/ttdDryInLLdr/i+CxYpcUxqTQvj+zjy8HvGMJcYs4yCS4z4dbDpquhwOAewRnEkyYbfQCJJWLEKKQOTejeKe5vhzRM3i+h5JPCcU++5wEkt0MA5iGi3zWLEvY10OHiP3dXTYHTb3KLjWMeKLnUmlzgPCJaJdsLmwWLEP2CXRzXZbBVcO5+Hqy5zgK2YEZfEAKjec57ciDsupbh4JhpuBeYg9INrLFimGkOe2FUovBJYAZAgl283Hu3hZXwr3SLDUTykcvULFi1MyKpwZ1QEOecp1iBb8IU9Dg7d3OOUASSLwd7XuFixJoYwMA0TE+Iyb/3UlHCBoPqdT1PzWLECNtYC0EifclaQY0EhoE6wNSeaxYh9guhc8ZYHPYW3YBtqHTkA5aEegVNxjjLCxwuMpZni24dIjXksWLNs1jFFf8AbCQ50+EOt7UwSB+u6BuNc3vZEQS8EmTlIPwzNcYtHWVixQaUP4hxhsXib7iSWTfk47dOSrnV6rAHl0BuawEyA7KNTrA6arFitkJFHxeqajXOsAyxBJJLrwZAvoTdUNLxO8N8okjo03+axYueZ0RLLCYGpUfDBI1uY9oRpPP5q1ocSbSaW1WyC4+QgZXix10uLQsWI6Vi7dMuKHbnDho8DyQAIHSYPiNwfCq7G9vmudLKcNiAN5kkzeNwtrE5csqJXFGz/9k="/>
          <p:cNvSpPr>
            <a:spLocks noChangeAspect="1" noChangeArrowheads="1"/>
          </p:cNvSpPr>
          <p:nvPr/>
        </p:nvSpPr>
        <p:spPr bwMode="auto">
          <a:xfrm>
            <a:off x="155574" y="100106"/>
            <a:ext cx="304800" cy="283940"/>
          </a:xfrm>
          <a:prstGeom prst="rect">
            <a:avLst/>
          </a:prstGeom>
          <a:noFill/>
        </p:spPr>
        <p:txBody>
          <a:bodyPr vert="horz" wrap="square" lIns="88751" tIns="44376" rIns="88751" bIns="44376" numCol="1" anchor="t" anchorCtr="0" compatLnSpc="1">
            <a:prstTxWarp prst="textNoShape">
              <a:avLst/>
            </a:prstTxWarp>
          </a:bodyPr>
          <a:lstStyle/>
          <a:p>
            <a:endParaRPr lang="en-GB" sz="1585"/>
          </a:p>
        </p:txBody>
      </p:sp>
      <p:sp>
        <p:nvSpPr>
          <p:cNvPr id="120840" name="AutoShape 8" descr="data:image/jpeg;base64,/9j/4AAQSkZJRgABAQAAAQABAAD/2wCEAAkGBhQSERQUEhQVFRUVFxUYFRYVFRQVFBUUFBQYFRQUFBQXGyYeFxkjGRUUHy8gIycpLCwsFx4xNTAqNSYrLCkBCQoKDgwOGg8PGiocHxwpLCksKSkpLCwpKSksKSwsLCwsKSwsLCkpKSwsLCksLCwpKSwsLCwpLCksLCwpLCksLP/AABEIAMcA/QMBIgACEQEDEQH/xAAbAAACAgMBAAAAAAAAAAAAAAACBAMFAAEGB//EAEAQAAEDAgQDBQUGBQMDBQAAAAEAAhEDIQQSMUEFUWEGEyJxgTKRobHwFEJScsHRI2KS4fFTgrIWM6IHFSRDwv/EABkBAAMBAQEAAAAAAAAAAAAAAAABAgMEBf/EACMRAAICAgICAgMBAAAAAAAAAAABAhESIQMxE0EUUSJhgaH/2gAMAwEAAhEDEQA/AK1hTlKoEmGo2011M5SxZHNStVa2mibWLVDGO1q4CTdX5LbnB28KJ1NNDoB2LOyjdWJQuYUBaQqEG4IXU0OdYXIAFzUMIyVqErHQK0pYWsiVlYghbWZVkIsKCaUYQAIwpZSDlGwIWhTUgpbLQbWKQBAUbAoZokSspKdlBZQCfZRWEp0dnFxZKxdmHU4w8JmnRTHdLF8jOjxKIpSpJ+hSUmFw0lWVLDgHyS2yJ8ihpAYRsWVkwKFjVMFqnR583k7DC2EIWwjIijx3u1mQrXfom1+i77Zz0EGlGxkrX2lG3EBTY6BfQK13CY+1R1WfaSdkrHQFOmBsVhpg7LDVKHOUDF8Rg4uEqWlWYaUBE6qlIWJX5VidrYcRY35JGU7sKoNqka1RNUzCoZaDFNY6ipGusszJFCxathqyUbQgRtjVONELWrHhIroIKVqiYEwxillx2T4d8KxZWVa1qZorCas7OKbjosadRNUnJGm5M0nrCjolLRb4Ru6cAVdSrbBPtei6OKUbdk7UQKg71SNelkRiShEFGHIgVOQ8DyP7GVhoOG0p0LF6eTOTEQyRqCt5U9CIMCMwxEGtH+VI1pTTsMCsbhR1SyDEhFIrZbCn7g7H3rBhUsiqIe9Wi8FTHBIvsIRkgpiuQKtq04cQrfE4Qhji3WP8/BUoWkXZElQQClaENGkSYCmYwyQUMpAyscZCwtWAIAjAU1IKObpikxSxxRKGLfdIXGEAqlTRbaJQyExSS9NqaptUyNIEjWKVgQAKVizNkyZrlPScl2Jqk2VL0O2yyw2gTjaqRoDmpZXM+yqJa+I5IaeIIQboZunoMSxo15ClbWVbnhShxKzaKUTgwVsFAiAXpnnBSiBQwiASAIFEChCIBIpIIFEChCIKR0EEYQgogpsqgarMzSJiQRK5gBdLiXQxx/lPyXO06ZJgLfiemZci2jdNWeKowAXHa0DeN1lOlTpNl4BeRprG9xske8nUp3bsKrRkrCVshY9tlVioyjSzJ+hhiBMWUWAoSbLo6GHAaAsOXko6OKF7OcxrYaOqXpBXnH6LcjdjNvLf9FRMELTjllEy5Y1MsKVNMsYkaLk7TeokmbQkqJMqNqlwsOsU2MAsnNR0zRRb6FWhPYVi1Sw903TpQsZ8iNIwZkEKQNWw1G1YORriBCxxlSwtiEsx4C5aU3SdZalbDknKylCjz8FFmUQKJeqeQSgogVEiCQyQFECglbBSKJAjCiBRAqSkSytyogUUqaKRrEgFjgSYg6a+ipsPQsXTZv1ZW1epla4mbAm2tgq4Oa9rGttYvIOsExPwWsNIymt2QNa5x5kp1vB3Ee0J9fmhpiDqnRiYaSdgTboE5SfoIJeyry3PQqd1A5Ji1lPhMI0tDjJm/JHxaoWUDltBbyO/VJz2kilDTbHeFYfKyTqfkrAOSVGp4QTyHyQuxwC5mnJnXGUYoHjHEA2G5Q50bjQHkqQSTdO8TxEgWE/JKUhJXVxxxicXJLKQ3h6Uwnjw12o924UWFo7lWtN5WPJNro344J9gYDB5bnXzVgHJYORZlyyuTtnZFKKpDAciD0tnRZ1FFDIeiD0qHog9KihnOt50sKi2KiVDGc63nS3eLfeJUPRwjKoIBG4BHqpA5I4ap4G/lb8gpg9ezieFY0Hog5Kh6IPSxHkNB6IVFUu41RH/ANg+P7KIdpaXN39KWI8i9FREKiq6XFqbmlwdYRNjabCVA7tHTB+8fQX8pKMGwzovBURB6paXH6R1JF9wf0lN0+JMIkOEdbfNLBlKY1jXfw3/AJXfJVlG0dAB6C/6pmti2ua4BwJg2BBKWpKoqkTKVsepqav/ANt35T8ktRKkxNTwO/Kfkk0OL0T8Of8Aw2flCh41Vmg7zb/yCjwFbwN8v1Qcbf8AwXebf+QUqP5f0pz/AB/haB/gH5R8kgTCFtcw0fyt+QQymo0Kc8gMUZhS4digruuExQdIWj6M12PUnJ6m+FVtejbXWEoWbw5MS2FREKqqzi4WMxiz8LNvkIte8WxUVb9qWfakvCyvPEs+9WxUVUcWsGLR4Q+Qi17xb7xVgxaL7Sl4WP5ESx71b7xV32pbGIR4h+dHKWaOQA9wCreI8YyhvdlriZnUxEaaJ7HO/hP/ACn5Lls4PpMWP0V6dHj2NHi9Z1pDeoBB+BQDiNSfbd/USou8A2+BW3VGwIbHv3QBG6/S91E0wU6x41j3Aj5LVZwJEjmN7x89EqHkHTxBDC23iy7aQ5L/AKFM0Mu9tOakrln3QD5yjoV2L0q5PLXksz7+a1SZr52Uxw4i4PpllAyPDP5qx4TiPGOVxvyKr6dMDc+7T9E3h2FrpbsTsDr1HmhoE6OibVgmTsN+Zd+yLEVhkdyj52XOVsW55uRYjTKNJ1v1Khe+XSTPrbn5G6WA8zq8FZoHJa4gMzI5lvzlcvTxJEwSJsfFE6/ug73xTqZ1kna1zqlhuwz9HU09B5Ae5MU281ydHFuFw4j/AHTcX3+SCvXc5+Zx8Qi+kDaCBt+qMB5lvxioRUIBIED5JMVnfid/Uf3S78RPiJkk3JuVp9WfXkZVpeiLOi4O4lhkk33JOw5p6qYBJ0Ak+QuuWoY1zWkNdAPLmLD9FPQ4w6HNcS6WuA01I15rNxLUhvF8dAju25ueaWxpp8UuO0R/CJtIk+djF1U1T4hqf9tkQYSNfhCvFEZMu/8AqAgew08wH/DTqE1R4+0DxiOjTm2123suYNOBf4zPlC2x3Rwvu0acvJLAeZ047R0v5tRqNiddfNM0eLUnGA8est6feAXGUxO++3LkbI3WI9o3MwB8emqWCHmzq8XxynTj70z7JaYgxeSEeF47SfMuDI/GQJ8rrkMTU0i1zrA5WWp6O1H4ZTwQZs7Krxmk3V3TRxHoYghMfbmD77feFw76z9IttptolqlW5nX66KcB5lxi6xyPvsdiqJh3t8f1Vri2tDD45MGw1M6KqptcRofOSt2jJAudzjpqifinNhwsfytI9xEIXttv71E1s8/of2UdFUaZjngkhxvrp+yaqcSeI8UW5M5flStKjIOtr+f1Kzu9/Fed9EWwosS4uAJv19ByCBzb/wBSVazWzjGl9bpmm4TsAJvMaj4ck7sTVE1CkZPopATO2n4f/wBOsswzhJiNt+kInPuYI2tmk6XtEIoL2RmmMw9Pw8/P5KWqAHG24vb/AConOv5G4nkfyocRiLmD8eiGIkaRN9N7Nvf61Rtrs/056yQdTEWjRI0at45+XNMVB9Ez8E3JoVEmJrA6Ny/Ex1tr1WU3ERyG0C/SYlRVB5++223LohZUvEHe8pXYdE7ngSRpJgWka2SznyVqs6D9HmoHuTGNubbbVbnn8wUoDCmNQQL/ACQCNh0D3/ojY7xTzA+SWdWvZYKxkFIY6xk+/wDF8YRVrD0O+nqtEeX9KWe/y9yZJKyqYiBH5gfO6lpRG2uz52+rJJj/AC931CkovuNImdN9LIHQbHeWv5f8o5Eba7uP16KLN9ET7uSgc+50F+XVIBqu75n+b4LbcultvvefVQOqW9dre9CH+XuRY6GXViCfZ+M+pUNVxJ30HsiRoh7+/wDay1Xff0G8JAL4fCvnQx5qahRLtGt8zEehlXz+HU2y5jc2xAcTY209Vp/CmCYkGwj0B284W7iZ5FPUweVmrZ5DX3hKUhf+87FXj8GGtBiTzBOnu110W8LTaSW7TeXe6LxdQ1bKUtFO2pMyPu/UKEgWEfHT4Lpcbw8NY8i4AMEGfMX0UdPBtyi1zyuQJ92nRGAZ+yhMeLS/xKOk0E36ft8lfYnhRPskGNJ15TYJTFcHqNYLSBqRMaKcGh5piLLEgT6bwNrXU7i4gEft8leYXATTEtEgCbXNpG8I6mClsNaATqIAcNtc11WBDmc22xB1MwBJ3BOvop6ZgOzRf3hWB4W2GCRmLxzMS13Ip08KaBEE8yJ196aiDkc+2iY1H1C26i/k301VljWNY4CDcXEH0MymWcNYQCDYiTfn03RjYOVFKwEjYW3F/fzWu7AvlcT+ZsX6Qr93AwBM2uZJ25zsk8Pw9twXEeYGvLVGNBdlYKGZ/wD23R+a3wbKNuBzOcMhEX+87TWJ8t1cs4eCHDvIjbxXDbgi/kk8Jhi64z+1BgExfdOgsr8NgXPY2AZI5TJiSgbwt8wWmf089FacN4YX0mZcxncCIsBrPRN1sLWa0U2Bg6uc0H4pVod7pHP1OHET05m6GngyTt70/V4M9vtVGW18RPxiJSNN7A4hzjpaL3tbSyzei0OUeFVXCZ/8gl8Rg3tkEftbXTqjYwwDNiYjkOqSxOIvA0CbaoSTsieCspuIKHOStl0LI1J3VMomyTrPkyOvzC3UN1HKGwSJGuJRyR8VAx1/JbzIDsapHVbqNM3UeDqhrgSJHJO1MaCfYaRAgaRHzVIl9nVYEMEuYJERM6xtE6/sVW8TxjvFkbNxtocoG31ITmBwZokMcQSRmtoSLWOyU4mx78wbrmEydyxsD65LpfRzqrKiljKkXIgcyLbWRsxTWNLiZcTaDYW1PVJ0qRb4ibD9Sf7rWRoMuOYG5gx1iyx2baGanHCW5Q0AQRzOmq3R49FjTBGmsW9Al6dOm8wZZYxFxbQGSTKvG9jARPexYfctJ2JzISk+hNxXYo/tR4YZSa3rmJULu01UiBYftoFJh+B0u97qrVIdtlb4SeWY76K3b2NYDd5I8r+8eqaU2JuCEMD2ieAc8un336ocZxh4Ic1mSx8RBOpurc9n2NByC8gDOToNRax05JpnDA1jgYc53nlAjflvdXjL2Q5x9HKPx9dwacxjMIgDW4CP7NWJzeMzF/FuYCvjRFNtIEtltSmTAEkh34ouIKtWYdhOdpNramLfy6JKH7HnXo5OlhKmrpkXvMgTG+yaqPy0g4g+Lwk5pIAvpKsMTxFuazZvBsJi45TzR4jhbH0wGCJ9q9x6af4TUfoWf2I4LiDXMjMXCSADrlMR5R9Qt4XFMa4giYNvKNZVhhezrabYBzHWYaOUARZQt4M/xzTad23GwGoF9ZTqQsokjcZTGaHg5gY08Nogct0tQ48A5gbaCA4wJdpJOkpjB8FLgX1Ghrr6EX5S0AgDdctUBFbKfDBOYHz5c45JSbQ4pPRecI4ixtBoJk3nW1z+0pLiWPY52aSbWi3od1WYalJA7xjQSRBzAbxeIjQ/7vNO4zgndNBc4aX0dJP4Y/XmoybRpikxGnULyQM3p59UjWZDyNbrruB4SlTIcSCXC0t233sm8XwnC5u88OaQT4nEf0i2qPG2heRJnMHDVWwHA/D9FDUwVpggWJ00JVtj8M01BlzED2nD/kBvf5p08FaaDiCS4wA02gCpEe6T70YXoM/ZR4Xgr3NzaWmSDGmlpWqOBDnlpsRO1ibWHJdHTos7shxayRBkAncHQ7aKLC4SjmBDw/WMrPEIIA18/gngtCzZy9TCkuIANjF+fLzUFXDEZSRrMehv8l1eJ4QA4lo8TnAgu0IBzGw0Mfqk8XwupmpDJcuqZb+G7S8tzf7fiVLgUpnO9wZIg9bIIhXFbFGavhu91+YsQR6z8FlTg73AFjLHLedCdgSpx+i8vsrqNAuuI98dd1ZUcM9sg25a9eSWxfCalM3BGmkkA+miWOKed9OZR12HfR6HjOIsosL6hJmwDYJdaYA9SufPbHDwQKTr6iRfpAPJPYbsqSB3jzbbrHO6gx3Zmg8k5XZhAlhhtgL9YgLpln2cyw6M4ThKGKnI0iNWGBANp1uJ+tFaM7MURrSBjnmHyKp8J2dFN4eyo9jhMvDtnai/qnP4xBczEudH8s3JHIJLXaCW+mTO7O0TP8HLy8bpnnrHv5K0y5WCxMCAJHy+KqmVsaBPeMts5o+MBR1eIY0sLX02va5rgbAOIIvuNuieSXoWLfsqKuDFKuXVqrG3lrSXvflJkZsoMafNdnhMfTqsDmw5pvIINweWx81wf/tTWmX4eqZ/ncB6QEnxLEtpuY6hh3U3DV2aq4i0QJMDXVZqWJo4ZHpJxAOxECdtEjxDiIFMtbI0E/K680HF6weHAvBEbkC3IEaf3XXt4thqzctbM3ewdE8xAsqXIpEvjx2c9xDiD3H25AiL+oUVPi9QCM7ver93CMC72a5HmTPxahb2UoE2xLD9dSssJXo2XJGuv8K7h2NqOeIlwtPOJsu44ZQdTPiLnNiYDSQCdGgG530SfCOzTKbplrgBY5rzbWPVXOdgu5wEbZhGm43W3HBpbMOSafQhU4gBVjK/oMrwT6EdQrWuPASAQYOvh25nRJ1KzT4mtY5062mSItOnpyTzT4cpA6/QhapMybRDwqnUawiqL7eIH0ka3XnHaq2Kcb7TsZ997EXXpbg7n9dFR8U7IU67i4vcDvlsTebnT1IKz5ONtUi+PkSds4Co90iNLeUnkrsYx1RjWkxkAvJtHMRYD135KxxnZrD0o8dbwwPu2B3uII122THF8BSpUf4LW+O0yZk6PJ6fqso8bVm7mnRy9fjznEB1gBHhAvBGgkAaIXYmS0g2J3glo0uB9aqHiPDHU6gpgB73AHwy4S4Tbnte4VhwThDX1A2q3JGaXQSM0ggW8MEbrLd0aWqsjbjiagkm3unLb4pivxeo1xDbtESbDe5jYSV1LOzeHBgMndxLnfC8D3EKj7Q4CjTqQxhmBcG83iwERtYHZbOEooyU4yYvWxwc3e4JcZHtSLAAfGRsouF4oUjmjMATLZIOXYx93SSDItqrjs/xFghrqczHstDzBnKYgyLQeR1XTMbSmO7G33GW6QAmoOWxSmo6o5RvFKlR+Vrb7g6jU239kajrzVtxuXCjH4iOdzTcDHNXlHC0mulrKYOmYMaCfWFFxTDl3dEZSG1A4jm3K4ab6q2nWzLJWqPNquEJc8B2Z2YCANTeT8L+i7PgmGcKTQ7pEn3WHmmanZqm6p3suk7CA2eoj0T78MIyyQY5Ax6QlCGLsc55Kin4pTptaS4mTY5Yve88t1RM4Lh6pJ7xzTaRlbuJm66yvgQ9uV06aka9b7qpqdk6di3kLybxv8U5q30EJVqxykwgOgmReGwRJ3d6rnMXwCu55P2h52aSSLRcZW2AnYbXXaYdrL+GJjaPlA93+IavdsdOw628X6qpK+wi6ZR8P4LkjvHucQZl15INoJvHRWNFpBMWEgi3Q+Xks4jxGmGgtEzzmOf6IGYvM4AZRqINtPZj1+SE0tA02R1613wTo0CJgFwLR9SoaRqOIYSbH249mGiBtOuvVR43F5Zl0E5hDdiDb5/Ep3hjHOrBmRxYWZn1NgSBlZ5+0PRTlsdUhjMA2TqTEmRBNphZgqj/ABB1xpPn56bWVyOHsnQHzuj+ztkjQ9IsqZmmczXwVQmBl3J8Mm/pcjRWFLh1It8VFp82NBPmIlWhw5vfTciZkqv7QvfTwz+6Lu9cBTpxAJe+wImwiSZ6KaS2XbehF3D8FUc9jaTS+nAe1ocMrnCWgm17em6hHZrDEwaRaImc4nqYzKj/APTKtUDa2Zrix7/bkEioGkuDgTmuD7XO2pXYvYzKHTJhoiG2l0cv5lEUpK6LlcXVlXV7EYeJBqD1bfysom9iqWne1GmL3GvuV+1zSMtyRl3E6+lloUg0y7QWHiOvWPJXgiM2UrOyBHsYmoPT01BCnPZzEtFsW/1B1OmrvJXTMQ1rZIAETrso63EwQA0HUTa8TOnp8UY0LNspX8DxzQf/AJQjqJPlcFaHC+I2/iUrbWk+ZDb+9dMzETIM6ddfPRZQxQyiZ1jfUGNtkYhl+jkMRwnGm1SnRqDkTmH/AJJPEYWvlDXYdoAuAwlsbzDXAeq799QQf3KoMdxF8PawSA3W8QDE+d9P5eqTRSezj62Fe1uSnhnkO1LS42geGZmNLSkm08hh2HrjxDZ0jmTI+rLsuH411OncTd19bj9zZS1TUBzeKIBs0m3hm/P2visHxXu2a5lIeNtbkZkrlpjORnBaZ0bs5ul7Ty5p1cVSLs574EW2mCSSLmAOkfsuwwmNkEzEFwu03Bg2E+SN3EnOi4OuoCuMXFd2S2n6KPB9pMPTEBrmzBMMYJPMw66bw/abDC2d4uTcSb3iZNlZNxzcviaDc/cabiAUP2kAiQ06mMgPPYDYwtVKRm4x+iEdpsPr3g8sp/ZZS7S4f/UGpuQ/n5KDiXGGUwHupUg3xAeFski8aWkwItCo8d2so5IFKmXXOYU6cQTMadDcHWEnyNdjXEmdKe0+G/1WeocP0Qf9R4YGTVYfeefSBp8QqV/EaDmEinSJGUzkp7gTtHoljTpujNRaAR7VgL+LUCTZ+vlojyMfiRrtT21yuFKg/wAIEucy0uMw0HkNTGs9Fzx7WVvu1HkRuTruu6rdn6BmMOCQ2QcpmQNJOskquqcCoBxD8HHKMzQRmdBGW2kLKSld2axlBKqLvClzj4gA2ABJkyNTZSU+FNcXFzjFrARo1t7zCxYuns5+mDV4G05cpIykkZjmEzNxHmlMPwyo5/ttdDryInLLdr/i+CxYpcUxqTQvj+zjy8HvGMJcYs4yCS4z4dbDpquhwOAewRnEkyYbfQCJJWLEKKQOTejeKe5vhzRM3i+h5JPCcU++5wEkt0MA5iGi3zWLEvY10OHiP3dXTYHTb3KLjWMeKLnUmlzgPCJaJdsLmwWLEP2CXRzXZbBVcO5+Hqy5zgK2YEZfEAKjec57ciDsupbh4JhpuBeYg9INrLFimGkOe2FUovBJYAZAgl283Hu3hZXwr3SLDUTykcvULFi1MyKpwZ1QEOecp1iBb8IU9Dg7d3OOUASSLwd7XuFixJoYwMA0TE+Iyb/3UlHCBoPqdT1PzWLECNtYC0EifclaQY0EhoE6wNSeaxYh9guhc8ZYHPYW3YBtqHTkA5aEegVNxjjLCxwuMpZni24dIjXksWLNs1jFFf8AbCQ50+EOt7UwSB+u6BuNc3vZEQS8EmTlIPwzNcYtHWVixQaUP4hxhsXib7iSWTfk47dOSrnV6rAHl0BuawEyA7KNTrA6arFitkJFHxeqajXOsAyxBJJLrwZAvoTdUNLxO8N8okjo03+axYueZ0RLLCYGpUfDBI1uY9oRpPP5q1ocSbSaW1WyC4+QgZXix10uLQsWI6Vi7dMuKHbnDho8DyQAIHSYPiNwfCq7G9vmudLKcNiAN5kkzeNwtrE5csqJXFGz/9k="/>
          <p:cNvSpPr>
            <a:spLocks noChangeAspect="1" noChangeArrowheads="1"/>
          </p:cNvSpPr>
          <p:nvPr/>
        </p:nvSpPr>
        <p:spPr bwMode="auto">
          <a:xfrm>
            <a:off x="155574" y="100106"/>
            <a:ext cx="304800" cy="283940"/>
          </a:xfrm>
          <a:prstGeom prst="rect">
            <a:avLst/>
          </a:prstGeom>
          <a:noFill/>
        </p:spPr>
        <p:txBody>
          <a:bodyPr vert="horz" wrap="square" lIns="88751" tIns="44376" rIns="88751" bIns="44376" numCol="1" anchor="t" anchorCtr="0" compatLnSpc="1">
            <a:prstTxWarp prst="textNoShape">
              <a:avLst/>
            </a:prstTxWarp>
          </a:bodyPr>
          <a:lstStyle/>
          <a:p>
            <a:endParaRPr lang="en-GB" sz="1585"/>
          </a:p>
        </p:txBody>
      </p:sp>
      <p:sp>
        <p:nvSpPr>
          <p:cNvPr id="120842" name="AutoShape 10" descr="data:image/jpeg;base64,/9j/4AAQSkZJRgABAQAAAQABAAD/2wCEAAkGBhQSERQUEhQVFRUVFxUYFRYVFRQVFBUUFBQYFRQUFBQXGyYeFxkjGRUUHy8gIycpLCwsFx4xNTAqNSYrLCkBCQoKDgwOGg8PGiocHxwpLCksKSkpLCwpKSksKSwsLCwsKSwsLCkpKSwsLCksLCwpKSwsLCwpLCksLCwpLCksLP/AABEIAMcA/QMBIgACEQEDEQH/xAAbAAACAgMBAAAAAAAAAAAAAAACBAMFAAEGB//EAEAQAAEDAgQDBQUGBQMDBQAAAAEAAhEDIQQSMUEFUWEGEyJxgTKRobHwFEJScsHRI2KS4fFTgrIWM6IHFSRDwv/EABkBAAMBAQEAAAAAAAAAAAAAAAABAgMEBf/EACMRAAICAgICAgMBAAAAAAAAAAABAhESIQMxE0EUUSJhgaH/2gAMAwEAAhEDEQA/AK1hTlKoEmGo2011M5SxZHNStVa2mibWLVDGO1q4CTdX5LbnB28KJ1NNDoB2LOyjdWJQuYUBaQqEG4IXU0OdYXIAFzUMIyVqErHQK0pYWsiVlYghbWZVkIsKCaUYQAIwpZSDlGwIWhTUgpbLQbWKQBAUbAoZokSspKdlBZQCfZRWEp0dnFxZKxdmHU4w8JmnRTHdLF8jOjxKIpSpJ+hSUmFw0lWVLDgHyS2yJ8ihpAYRsWVkwKFjVMFqnR583k7DC2EIWwjIijx3u1mQrXfom1+i77Zz0EGlGxkrX2lG3EBTY6BfQK13CY+1R1WfaSdkrHQFOmBsVhpg7LDVKHOUDF8Rg4uEqWlWYaUBE6qlIWJX5VidrYcRY35JGU7sKoNqka1RNUzCoZaDFNY6ipGusszJFCxathqyUbQgRtjVONELWrHhIroIKVqiYEwxillx2T4d8KxZWVa1qZorCas7OKbjosadRNUnJGm5M0nrCjolLRb4Ru6cAVdSrbBPtei6OKUbdk7UQKg71SNelkRiShEFGHIgVOQ8DyP7GVhoOG0p0LF6eTOTEQyRqCt5U9CIMCMwxEGtH+VI1pTTsMCsbhR1SyDEhFIrZbCn7g7H3rBhUsiqIe9Wi8FTHBIvsIRkgpiuQKtq04cQrfE4Qhji3WP8/BUoWkXZElQQClaENGkSYCmYwyQUMpAyscZCwtWAIAjAU1IKObpikxSxxRKGLfdIXGEAqlTRbaJQyExSS9NqaptUyNIEjWKVgQAKVizNkyZrlPScl2Jqk2VL0O2yyw2gTjaqRoDmpZXM+yqJa+I5IaeIIQboZunoMSxo15ClbWVbnhShxKzaKUTgwVsFAiAXpnnBSiBQwiASAIFEChCIBIpIIFEChCIKR0EEYQgogpsqgarMzSJiQRK5gBdLiXQxx/lPyXO06ZJgLfiemZci2jdNWeKowAXHa0DeN1lOlTpNl4BeRprG9xske8nUp3bsKrRkrCVshY9tlVioyjSzJ+hhiBMWUWAoSbLo6GHAaAsOXko6OKF7OcxrYaOqXpBXnH6LcjdjNvLf9FRMELTjllEy5Y1MsKVNMsYkaLk7TeokmbQkqJMqNqlwsOsU2MAsnNR0zRRb6FWhPYVi1Sw903TpQsZ8iNIwZkEKQNWw1G1YORriBCxxlSwtiEsx4C5aU3SdZalbDknKylCjz8FFmUQKJeqeQSgogVEiCQyQFECglbBSKJAjCiBRAqSkSytyogUUqaKRrEgFjgSYg6a+ipsPQsXTZv1ZW1epla4mbAm2tgq4Oa9rGttYvIOsExPwWsNIymt2QNa5x5kp1vB3Ee0J9fmhpiDqnRiYaSdgTboE5SfoIJeyry3PQqd1A5Ji1lPhMI0tDjJm/JHxaoWUDltBbyO/VJz2kilDTbHeFYfKyTqfkrAOSVGp4QTyHyQuxwC5mnJnXGUYoHjHEA2G5Q50bjQHkqQSTdO8TxEgWE/JKUhJXVxxxicXJLKQ3h6Uwnjw12o924UWFo7lWtN5WPJNro344J9gYDB5bnXzVgHJYORZlyyuTtnZFKKpDAciD0tnRZ1FFDIeiD0qHog9KihnOt50sKi2KiVDGc63nS3eLfeJUPRwjKoIBG4BHqpA5I4ap4G/lb8gpg9ezieFY0Hog5Kh6IPSxHkNB6IVFUu41RH/ANg+P7KIdpaXN39KWI8i9FREKiq6XFqbmlwdYRNjabCVA7tHTB+8fQX8pKMGwzovBURB6paXH6R1JF9wf0lN0+JMIkOEdbfNLBlKY1jXfw3/AJXfJVlG0dAB6C/6pmti2ua4BwJg2BBKWpKoqkTKVsepqav/ANt35T8ktRKkxNTwO/Kfkk0OL0T8Of8Aw2flCh41Vmg7zb/yCjwFbwN8v1Qcbf8AwXebf+QUqP5f0pz/AB/haB/gH5R8kgTCFtcw0fyt+QQymo0Kc8gMUZhS4digruuExQdIWj6M12PUnJ6m+FVtejbXWEoWbw5MS2FREKqqzi4WMxiz8LNvkIte8WxUVb9qWfakvCyvPEs+9WxUVUcWsGLR4Q+Qi17xb7xVgxaL7Sl4WP5ESx71b7xV32pbGIR4h+dHKWaOQA9wCreI8YyhvdlriZnUxEaaJ7HO/hP/ACn5Lls4PpMWP0V6dHj2NHi9Z1pDeoBB+BQDiNSfbd/USou8A2+BW3VGwIbHv3QBG6/S91E0wU6x41j3Aj5LVZwJEjmN7x89EqHkHTxBDC23iy7aQ5L/AKFM0Mu9tOakrln3QD5yjoV2L0q5PLXksz7+a1SZr52Uxw4i4PpllAyPDP5qx4TiPGOVxvyKr6dMDc+7T9E3h2FrpbsTsDr1HmhoE6OibVgmTsN+Zd+yLEVhkdyj52XOVsW55uRYjTKNJ1v1Khe+XSTPrbn5G6WA8zq8FZoHJa4gMzI5lvzlcvTxJEwSJsfFE6/ug73xTqZ1kna1zqlhuwz9HU09B5Ae5MU281ydHFuFw4j/AHTcX3+SCvXc5+Zx8Qi+kDaCBt+qMB5lvxioRUIBIED5JMVnfid/Uf3S78RPiJkk3JuVp9WfXkZVpeiLOi4O4lhkk33JOw5p6qYBJ0Ak+QuuWoY1zWkNdAPLmLD9FPQ4w6HNcS6WuA01I15rNxLUhvF8dAju25ueaWxpp8UuO0R/CJtIk+djF1U1T4hqf9tkQYSNfhCvFEZMu/8AqAgew08wH/DTqE1R4+0DxiOjTm2123suYNOBf4zPlC2x3Rwvu0acvJLAeZ047R0v5tRqNiddfNM0eLUnGA8est6feAXGUxO++3LkbI3WI9o3MwB8emqWCHmzq8XxynTj70z7JaYgxeSEeF47SfMuDI/GQJ8rrkMTU0i1zrA5WWp6O1H4ZTwQZs7Krxmk3V3TRxHoYghMfbmD77feFw76z9IttptolqlW5nX66KcB5lxi6xyPvsdiqJh3t8f1Vri2tDD45MGw1M6KqptcRofOSt2jJAudzjpqifinNhwsfytI9xEIXttv71E1s8/of2UdFUaZjngkhxvrp+yaqcSeI8UW5M5flStKjIOtr+f1Kzu9/Fed9EWwosS4uAJv19ByCBzb/wBSVazWzjGl9bpmm4TsAJvMaj4ck7sTVE1CkZPopATO2n4f/wBOsswzhJiNt+kInPuYI2tmk6XtEIoL2RmmMw9Pw8/P5KWqAHG24vb/AConOv5G4nkfyocRiLmD8eiGIkaRN9N7Nvf61Rtrs/056yQdTEWjRI0at45+XNMVB9Ez8E3JoVEmJrA6Ny/Ex1tr1WU3ERyG0C/SYlRVB5++223LohZUvEHe8pXYdE7ngSRpJgWka2SznyVqs6D9HmoHuTGNubbbVbnn8wUoDCmNQQL/ACQCNh0D3/ojY7xTzA+SWdWvZYKxkFIY6xk+/wDF8YRVrD0O+nqtEeX9KWe/y9yZJKyqYiBH5gfO6lpRG2uz52+rJJj/AC931CkovuNImdN9LIHQbHeWv5f8o5Eba7uP16KLN9ET7uSgc+50F+XVIBqu75n+b4LbcultvvefVQOqW9dre9CH+XuRY6GXViCfZ+M+pUNVxJ30HsiRoh7+/wDay1Xff0G8JAL4fCvnQx5qahRLtGt8zEehlXz+HU2y5jc2xAcTY209Vp/CmCYkGwj0B284W7iZ5FPUweVmrZ5DX3hKUhf+87FXj8GGtBiTzBOnu110W8LTaSW7TeXe6LxdQ1bKUtFO2pMyPu/UKEgWEfHT4Lpcbw8NY8i4AMEGfMX0UdPBtyi1zyuQJ92nRGAZ+yhMeLS/xKOk0E36ft8lfYnhRPskGNJ15TYJTFcHqNYLSBqRMaKcGh5piLLEgT6bwNrXU7i4gEft8leYXATTEtEgCbXNpG8I6mClsNaATqIAcNtc11WBDmc22xB1MwBJ3BOvop6ZgOzRf3hWB4W2GCRmLxzMS13Ip08KaBEE8yJ196aiDkc+2iY1H1C26i/k301VljWNY4CDcXEH0MymWcNYQCDYiTfn03RjYOVFKwEjYW3F/fzWu7AvlcT+ZsX6Qr93AwBM2uZJ25zsk8Pw9twXEeYGvLVGNBdlYKGZ/wD23R+a3wbKNuBzOcMhEX+87TWJ8t1cs4eCHDvIjbxXDbgi/kk8Jhi64z+1BgExfdOgsr8NgXPY2AZI5TJiSgbwt8wWmf089FacN4YX0mZcxncCIsBrPRN1sLWa0U2Bg6uc0H4pVod7pHP1OHET05m6GngyTt70/V4M9vtVGW18RPxiJSNN7A4hzjpaL3tbSyzei0OUeFVXCZ/8gl8Rg3tkEftbXTqjYwwDNiYjkOqSxOIvA0CbaoSTsieCspuIKHOStl0LI1J3VMomyTrPkyOvzC3UN1HKGwSJGuJRyR8VAx1/JbzIDsapHVbqNM3UeDqhrgSJHJO1MaCfYaRAgaRHzVIl9nVYEMEuYJERM6xtE6/sVW8TxjvFkbNxtocoG31ITmBwZokMcQSRmtoSLWOyU4mx78wbrmEydyxsD65LpfRzqrKiljKkXIgcyLbWRsxTWNLiZcTaDYW1PVJ0qRb4ibD9Sf7rWRoMuOYG5gx1iyx2baGanHCW5Q0AQRzOmq3R49FjTBGmsW9Al6dOm8wZZYxFxbQGSTKvG9jARPexYfctJ2JzISk+hNxXYo/tR4YZSa3rmJULu01UiBYftoFJh+B0u97qrVIdtlb4SeWY76K3b2NYDd5I8r+8eqaU2JuCEMD2ieAc8un336ocZxh4Ic1mSx8RBOpurc9n2NByC8gDOToNRax05JpnDA1jgYc53nlAjflvdXjL2Q5x9HKPx9dwacxjMIgDW4CP7NWJzeMzF/FuYCvjRFNtIEtltSmTAEkh34ouIKtWYdhOdpNramLfy6JKH7HnXo5OlhKmrpkXvMgTG+yaqPy0g4g+Lwk5pIAvpKsMTxFuazZvBsJi45TzR4jhbH0wGCJ9q9x6af4TUfoWf2I4LiDXMjMXCSADrlMR5R9Qt4XFMa4giYNvKNZVhhezrabYBzHWYaOUARZQt4M/xzTad23GwGoF9ZTqQsokjcZTGaHg5gY08Nogct0tQ48A5gbaCA4wJdpJOkpjB8FLgX1Ghrr6EX5S0AgDdctUBFbKfDBOYHz5c45JSbQ4pPRecI4ixtBoJk3nW1z+0pLiWPY52aSbWi3od1WYalJA7xjQSRBzAbxeIjQ/7vNO4zgndNBc4aX0dJP4Y/XmoybRpikxGnULyQM3p59UjWZDyNbrruB4SlTIcSCXC0t233sm8XwnC5u88OaQT4nEf0i2qPG2heRJnMHDVWwHA/D9FDUwVpggWJ00JVtj8M01BlzED2nD/kBvf5p08FaaDiCS4wA02gCpEe6T70YXoM/ZR4Xgr3NzaWmSDGmlpWqOBDnlpsRO1ibWHJdHTos7shxayRBkAncHQ7aKLC4SjmBDw/WMrPEIIA18/gngtCzZy9TCkuIANjF+fLzUFXDEZSRrMehv8l1eJ4QA4lo8TnAgu0IBzGw0Mfqk8XwupmpDJcuqZb+G7S8tzf7fiVLgUpnO9wZIg9bIIhXFbFGavhu91+YsQR6z8FlTg73AFjLHLedCdgSpx+i8vsrqNAuuI98dd1ZUcM9sg25a9eSWxfCalM3BGmkkA+miWOKed9OZR12HfR6HjOIsosL6hJmwDYJdaYA9SufPbHDwQKTr6iRfpAPJPYbsqSB3jzbbrHO6gx3Zmg8k5XZhAlhhtgL9YgLpln2cyw6M4ThKGKnI0iNWGBANp1uJ+tFaM7MURrSBjnmHyKp8J2dFN4eyo9jhMvDtnai/qnP4xBczEudH8s3JHIJLXaCW+mTO7O0TP8HLy8bpnnrHv5K0y5WCxMCAJHy+KqmVsaBPeMts5o+MBR1eIY0sLX02va5rgbAOIIvuNuieSXoWLfsqKuDFKuXVqrG3lrSXvflJkZsoMafNdnhMfTqsDmw5pvIINweWx81wf/tTWmX4eqZ/ncB6QEnxLEtpuY6hh3U3DV2aq4i0QJMDXVZqWJo4ZHpJxAOxECdtEjxDiIFMtbI0E/K680HF6weHAvBEbkC3IEaf3XXt4thqzctbM3ewdE8xAsqXIpEvjx2c9xDiD3H25AiL+oUVPi9QCM7ver93CMC72a5HmTPxahb2UoE2xLD9dSssJXo2XJGuv8K7h2NqOeIlwtPOJsu44ZQdTPiLnNiYDSQCdGgG530SfCOzTKbplrgBY5rzbWPVXOdgu5wEbZhGm43W3HBpbMOSafQhU4gBVjK/oMrwT6EdQrWuPASAQYOvh25nRJ1KzT4mtY5062mSItOnpyTzT4cpA6/QhapMybRDwqnUawiqL7eIH0ka3XnHaq2Kcb7TsZ997EXXpbg7n9dFR8U7IU67i4vcDvlsTebnT1IKz5ONtUi+PkSds4Co90iNLeUnkrsYx1RjWkxkAvJtHMRYD135KxxnZrD0o8dbwwPu2B3uII122THF8BSpUf4LW+O0yZk6PJ6fqso8bVm7mnRy9fjznEB1gBHhAvBGgkAaIXYmS0g2J3glo0uB9aqHiPDHU6gpgB73AHwy4S4Tbnte4VhwThDX1A2q3JGaXQSM0ggW8MEbrLd0aWqsjbjiagkm3unLb4pivxeo1xDbtESbDe5jYSV1LOzeHBgMndxLnfC8D3EKj7Q4CjTqQxhmBcG83iwERtYHZbOEooyU4yYvWxwc3e4JcZHtSLAAfGRsouF4oUjmjMATLZIOXYx93SSDItqrjs/xFghrqczHstDzBnKYgyLQeR1XTMbSmO7G33GW6QAmoOWxSmo6o5RvFKlR+Vrb7g6jU239kajrzVtxuXCjH4iOdzTcDHNXlHC0mulrKYOmYMaCfWFFxTDl3dEZSG1A4jm3K4ab6q2nWzLJWqPNquEJc8B2Z2YCANTeT8L+i7PgmGcKTQ7pEn3WHmmanZqm6p3suk7CA2eoj0T78MIyyQY5Ax6QlCGLsc55Kin4pTptaS4mTY5Yve88t1RM4Lh6pJ7xzTaRlbuJm66yvgQ9uV06aka9b7qpqdk6di3kLybxv8U5q30EJVqxykwgOgmReGwRJ3d6rnMXwCu55P2h52aSSLRcZW2AnYbXXaYdrL+GJjaPlA93+IavdsdOw628X6qpK+wi6ZR8P4LkjvHucQZl15INoJvHRWNFpBMWEgi3Q+Xks4jxGmGgtEzzmOf6IGYvM4AZRqINtPZj1+SE0tA02R1613wTo0CJgFwLR9SoaRqOIYSbH249mGiBtOuvVR43F5Zl0E5hDdiDb5/Ep3hjHOrBmRxYWZn1NgSBlZ5+0PRTlsdUhjMA2TqTEmRBNphZgqj/ABB1xpPn56bWVyOHsnQHzuj+ztkjQ9IsqZmmczXwVQmBl3J8Mm/pcjRWFLh1It8VFp82NBPmIlWhw5vfTciZkqv7QvfTwz+6Lu9cBTpxAJe+wImwiSZ6KaS2XbehF3D8FUc9jaTS+nAe1ocMrnCWgm17em6hHZrDEwaRaImc4nqYzKj/APTKtUDa2Zrix7/bkEioGkuDgTmuD7XO2pXYvYzKHTJhoiG2l0cv5lEUpK6LlcXVlXV7EYeJBqD1bfysom9iqWne1GmL3GvuV+1zSMtyRl3E6+lloUg0y7QWHiOvWPJXgiM2UrOyBHsYmoPT01BCnPZzEtFsW/1B1OmrvJXTMQ1rZIAETrso63EwQA0HUTa8TOnp8UY0LNspX8DxzQf/AJQjqJPlcFaHC+I2/iUrbWk+ZDb+9dMzETIM6ddfPRZQxQyiZ1jfUGNtkYhl+jkMRwnGm1SnRqDkTmH/AJJPEYWvlDXYdoAuAwlsbzDXAeq799QQf3KoMdxF8PawSA3W8QDE+d9P5eqTRSezj62Fe1uSnhnkO1LS42geGZmNLSkm08hh2HrjxDZ0jmTI+rLsuH411OncTd19bj9zZS1TUBzeKIBs0m3hm/P2visHxXu2a5lIeNtbkZkrlpjORnBaZ0bs5ul7Ty5p1cVSLs574EW2mCSSLmAOkfsuwwmNkEzEFwu03Bg2E+SN3EnOi4OuoCuMXFd2S2n6KPB9pMPTEBrmzBMMYJPMw66bw/abDC2d4uTcSb3iZNlZNxzcviaDc/cabiAUP2kAiQ06mMgPPYDYwtVKRm4x+iEdpsPr3g8sp/ZZS7S4f/UGpuQ/n5KDiXGGUwHupUg3xAeFski8aWkwItCo8d2so5IFKmXXOYU6cQTMadDcHWEnyNdjXEmdKe0+G/1WeocP0Qf9R4YGTVYfeefSBp8QqV/EaDmEinSJGUzkp7gTtHoljTpujNRaAR7VgL+LUCTZ+vlojyMfiRrtT21yuFKg/wAIEucy0uMw0HkNTGs9Fzx7WVvu1HkRuTruu6rdn6BmMOCQ2QcpmQNJOskquqcCoBxD8HHKMzQRmdBGW2kLKSld2axlBKqLvClzj4gA2ABJkyNTZSU+FNcXFzjFrARo1t7zCxYuns5+mDV4G05cpIykkZjmEzNxHmlMPwyo5/ttdDryInLLdr/i+CxYpcUxqTQvj+zjy8HvGMJcYs4yCS4z4dbDpquhwOAewRnEkyYbfQCJJWLEKKQOTejeKe5vhzRM3i+h5JPCcU++5wEkt0MA5iGi3zWLEvY10OHiP3dXTYHTb3KLjWMeKLnUmlzgPCJaJdsLmwWLEP2CXRzXZbBVcO5+Hqy5zgK2YEZfEAKjec57ciDsupbh4JhpuBeYg9INrLFimGkOe2FUovBJYAZAgl283Hu3hZXwr3SLDUTykcvULFi1MyKpwZ1QEOecp1iBb8IU9Dg7d3OOUASSLwd7XuFixJoYwMA0TE+Iyb/3UlHCBoPqdT1PzWLECNtYC0EifclaQY0EhoE6wNSeaxYh9guhc8ZYHPYW3YBtqHTkA5aEegVNxjjLCxwuMpZni24dIjXksWLNs1jFFf8AbCQ50+EOt7UwSB+u6BuNc3vZEQS8EmTlIPwzNcYtHWVixQaUP4hxhsXib7iSWTfk47dOSrnV6rAHl0BuawEyA7KNTrA6arFitkJFHxeqajXOsAyxBJJLrwZAvoTdUNLxO8N8okjo03+axYueZ0RLLCYGpUfDBI1uY9oRpPP5q1ocSbSaW1WyC4+QgZXix10uLQsWI6Vi7dMuKHbnDho8DyQAIHSYPiNwfCq7G9vmudLKcNiAN5kkzeNwtrE5csqJXFGz/9k="/>
          <p:cNvSpPr>
            <a:spLocks noChangeAspect="1" noChangeArrowheads="1"/>
          </p:cNvSpPr>
          <p:nvPr/>
        </p:nvSpPr>
        <p:spPr bwMode="auto">
          <a:xfrm>
            <a:off x="155574" y="100106"/>
            <a:ext cx="304800" cy="283940"/>
          </a:xfrm>
          <a:prstGeom prst="rect">
            <a:avLst/>
          </a:prstGeom>
          <a:noFill/>
        </p:spPr>
        <p:txBody>
          <a:bodyPr vert="horz" wrap="square" lIns="88751" tIns="44376" rIns="88751" bIns="44376" numCol="1" anchor="t" anchorCtr="0" compatLnSpc="1">
            <a:prstTxWarp prst="textNoShape">
              <a:avLst/>
            </a:prstTxWarp>
          </a:bodyPr>
          <a:lstStyle/>
          <a:p>
            <a:endParaRPr lang="en-GB" sz="1585"/>
          </a:p>
        </p:txBody>
      </p:sp>
      <p:pic>
        <p:nvPicPr>
          <p:cNvPr id="120843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9" y="1148289"/>
            <a:ext cx="2409825" cy="1765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5" y="4502276"/>
            <a:ext cx="2592288" cy="1785709"/>
          </a:xfrm>
          <a:prstGeom prst="rect">
            <a:avLst/>
          </a:prstGeom>
        </p:spPr>
      </p:pic>
      <p:sp>
        <p:nvSpPr>
          <p:cNvPr id="18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76510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21088"/>
            <a:ext cx="6948264" cy="692696"/>
          </a:xfrm>
        </p:spPr>
        <p:txBody>
          <a:bodyPr/>
          <a:lstStyle/>
          <a:p>
            <a:r>
              <a:rPr lang="en-GB" dirty="0" smtClean="0"/>
              <a:t>Energy Consumption</a:t>
            </a:r>
            <a:endParaRPr lang="en-GB" dirty="0"/>
          </a:p>
        </p:txBody>
      </p:sp>
      <p:sp>
        <p:nvSpPr>
          <p:cNvPr id="5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96" y="36235"/>
            <a:ext cx="6879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 dirty="0" smtClean="0">
                <a:solidFill>
                  <a:schemeClr val="bg1"/>
                </a:solidFill>
              </a:rPr>
              <a:t>Environmental Impacts of Energy Matrix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48064" y="6550223"/>
            <a:ext cx="2343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FFC000"/>
                </a:solidFill>
              </a:rPr>
              <a:t>Source: </a:t>
            </a:r>
            <a:r>
              <a:rPr lang="en-GB" sz="1400" dirty="0" err="1" smtClean="0">
                <a:solidFill>
                  <a:srgbClr val="FFC000"/>
                </a:solidFill>
              </a:rPr>
              <a:t>MITOpenCourseWare</a:t>
            </a:r>
            <a:endParaRPr lang="en-GB" sz="1400" dirty="0">
              <a:solidFill>
                <a:srgbClr val="FFC000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07499" y="764704"/>
          <a:ext cx="8928997" cy="5718832"/>
        </p:xfrm>
        <a:graphic>
          <a:graphicData uri="http://schemas.openxmlformats.org/drawingml/2006/table">
            <a:tbl>
              <a:tblPr/>
              <a:tblGrid>
                <a:gridCol w="864101"/>
                <a:gridCol w="759353"/>
                <a:gridCol w="811727"/>
                <a:gridCol w="811727"/>
                <a:gridCol w="811727"/>
                <a:gridCol w="765906"/>
                <a:gridCol w="857548"/>
                <a:gridCol w="811727"/>
                <a:gridCol w="811727"/>
                <a:gridCol w="811727"/>
                <a:gridCol w="811727"/>
              </a:tblGrid>
              <a:tr h="4320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100" b="1" dirty="0" smtClean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FUEL </a:t>
                      </a: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PHASE</a:t>
                      </a:r>
                      <a:endParaRPr lang="en-US" sz="10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100" b="1" dirty="0" smtClean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Coal</a:t>
                      </a:r>
                      <a:endParaRPr lang="en-US" sz="10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100" b="1" dirty="0" smtClean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Petroleum</a:t>
                      </a:r>
                      <a:endParaRPr lang="en-US" sz="10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100" b="1" dirty="0" smtClean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Natural </a:t>
                      </a: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Gas</a:t>
                      </a:r>
                      <a:endParaRPr lang="en-US" sz="10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100" b="1" dirty="0" smtClean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Nuclear</a:t>
                      </a:r>
                      <a:endParaRPr lang="en-US" sz="10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100" b="1" dirty="0" smtClean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Hydro</a:t>
                      </a:r>
                      <a:endParaRPr lang="en-US" sz="10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Solar </a:t>
                      </a:r>
                      <a:r>
                        <a:rPr lang="en-GB" sz="1100" b="1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Photovoltaic</a:t>
                      </a:r>
                      <a:endParaRPr lang="en-US" sz="10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Solar Power Tower</a:t>
                      </a:r>
                      <a:endParaRPr lang="en-US" sz="10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100" b="1" dirty="0" smtClean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Wind</a:t>
                      </a:r>
                      <a:endParaRPr lang="en-US" sz="10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100" b="1" dirty="0" smtClean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Fusion</a:t>
                      </a:r>
                      <a:endParaRPr lang="en-US" sz="10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100" b="1" dirty="0" smtClean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Geothermal</a:t>
                      </a:r>
                      <a:endParaRPr lang="en-US" sz="10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5218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Extraction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Mining accident; Lung damage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Drilling-spills (off-shore)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Drilling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Mining accidents; Lung damage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Construction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Mining accidents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He, Li, H</a:t>
                      </a:r>
                      <a:r>
                        <a:rPr lang="en-GB" sz="950" baseline="-2500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 production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</a:tr>
              <a:tr h="2609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Refining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Refuse piles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Water pollution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Milling tails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</a:tr>
              <a:tr h="2609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Transportation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Collisions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Spills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Pipeline explosions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</a:tr>
              <a:tr h="1304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C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</a:tr>
              <a:tr h="1326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b="1" u="sng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On-Site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C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</a:tr>
              <a:tr h="1304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C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</a:tr>
              <a:tr h="5218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Thermal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High efficiency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High efficiency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High efficiency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Low efficiency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High efficiency; Ecosystem change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Ecosystem change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C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Low efficiency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b="1" dirty="0" smtClean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b="1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Air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Particulates, SO</a:t>
                      </a:r>
                      <a:r>
                        <a:rPr lang="en-GB" sz="950" baseline="-25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, NOx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SO</a:t>
                      </a:r>
                      <a:r>
                        <a:rPr lang="en-GB" sz="950" baseline="-25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, NOx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NOx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Radiation </a:t>
                      </a: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releases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C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H</a:t>
                      </a:r>
                      <a:r>
                        <a:rPr lang="en-GB" sz="950" baseline="-2500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en-GB" sz="95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b="1" dirty="0" smtClean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b="1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Water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Water treatment chemicals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Water treatment chemicals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Water treatment chemicals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Water treatment chemicals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Destroy prior ecosystems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Water treatment chemicals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Water treatment chemicals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Tritium in cooling water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Brine in streams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</a:tr>
              <a:tr h="6522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b="1" dirty="0" smtClean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b="1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Aesthetic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Large plant transmission lines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Large plant transmission lines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Large plant transmission lines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Large plant transmission lines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Large plant transmission lines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Poor large areas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Poor large areas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Large areas; Large  towers; Noise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Small area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>
                        <a:solidFill>
                          <a:srgbClr val="FFC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Poor large area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</a:tr>
              <a:tr h="5218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b="1" dirty="0" smtClean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b="1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Wastes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dirty="0" smtClean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Ash</a:t>
                      </a: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; Slag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dirty="0" smtClean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Ash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Spent fuel; Reprocessing waste storage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dirty="0" smtClean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Spent </a:t>
                      </a: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cells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Irradiated structural material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Special Problems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Construction accidents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Bird; Human injuries</a:t>
                      </a:r>
                      <a:endParaRPr lang="en-US" sz="95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Occupational radiation doses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Major Accidents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Mining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Oil spills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Pipeline explosions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Reactor cooling and meltdown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Dam failure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Fire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950" dirty="0" smtClean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Tritium </a:t>
                      </a:r>
                      <a:r>
                        <a:rPr lang="en-GB" sz="950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Times New Roman"/>
                        </a:rPr>
                        <a:t>release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5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--</a:t>
                      </a:r>
                      <a:endParaRPr lang="en-US" sz="95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874" marR="3487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25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44624"/>
            <a:ext cx="4888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Environmental Impact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329426"/>
            <a:ext cx="82089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b="1" dirty="0" smtClean="0">
                <a:solidFill>
                  <a:srgbClr val="0070C0"/>
                </a:solidFill>
              </a:rPr>
              <a:t>Atmospheric Emissions:</a:t>
            </a:r>
          </a:p>
          <a:p>
            <a:pPr marL="342900" lvl="1" indent="-171450" algn="just">
              <a:lnSpc>
                <a:spcPct val="150000"/>
              </a:lnSpc>
              <a:buFont typeface="Arial" pitchFamily="34" charset="0"/>
              <a:buChar char="•"/>
              <a:tabLst>
                <a:tab pos="571500" algn="l"/>
              </a:tabLst>
            </a:pPr>
            <a:r>
              <a:rPr lang="en-US" dirty="0" err="1" smtClean="0">
                <a:solidFill>
                  <a:srgbClr val="C00000"/>
                </a:solidFill>
              </a:rPr>
              <a:t>NOx</a:t>
            </a:r>
            <a:r>
              <a:rPr lang="en-US" dirty="0" smtClean="0">
                <a:solidFill>
                  <a:srgbClr val="0070C0"/>
                </a:solidFill>
              </a:rPr>
              <a:t>: small amounts mainly due to the combustion of H</a:t>
            </a:r>
            <a:r>
              <a:rPr lang="en-US" baseline="-25000" dirty="0" smtClean="0">
                <a:solidFill>
                  <a:srgbClr val="0070C0"/>
                </a:solidFill>
              </a:rPr>
              <a:t>2</a:t>
            </a:r>
            <a:r>
              <a:rPr lang="en-US" dirty="0" smtClean="0">
                <a:solidFill>
                  <a:srgbClr val="0070C0"/>
                </a:solidFill>
              </a:rPr>
              <a:t>S;</a:t>
            </a:r>
          </a:p>
          <a:p>
            <a:pPr marL="342900" lvl="1" indent="-171450" algn="just">
              <a:lnSpc>
                <a:spcPct val="150000"/>
              </a:lnSpc>
              <a:buFont typeface="Arial" pitchFamily="34" charset="0"/>
              <a:buChar char="•"/>
              <a:tabLst>
                <a:tab pos="342900" algn="l"/>
              </a:tabLst>
            </a:pPr>
            <a:r>
              <a:rPr lang="en-US" dirty="0" smtClean="0">
                <a:solidFill>
                  <a:srgbClr val="C00000"/>
                </a:solidFill>
              </a:rPr>
              <a:t>H</a:t>
            </a:r>
            <a:r>
              <a:rPr lang="en-US" baseline="-25000" dirty="0" smtClean="0">
                <a:solidFill>
                  <a:srgbClr val="C00000"/>
                </a:solidFill>
              </a:rPr>
              <a:t>2</a:t>
            </a:r>
            <a:r>
              <a:rPr lang="en-US" dirty="0" smtClean="0">
                <a:solidFill>
                  <a:srgbClr val="C00000"/>
                </a:solidFill>
              </a:rPr>
              <a:t>S</a:t>
            </a:r>
            <a:r>
              <a:rPr lang="en-US" dirty="0" smtClean="0">
                <a:solidFill>
                  <a:srgbClr val="0070C0"/>
                </a:solidFill>
              </a:rPr>
              <a:t> (hydrogen sulfide): from volcano gases, petroleum deposits, natural gas and geothermal fluids and need to be captured;</a:t>
            </a:r>
          </a:p>
          <a:p>
            <a:pPr marL="342900" lvl="1" indent="-171450" algn="just">
              <a:lnSpc>
                <a:spcPct val="150000"/>
              </a:lnSpc>
              <a:buFont typeface="Arial" pitchFamily="34" charset="0"/>
              <a:buChar char="•"/>
              <a:tabLst>
                <a:tab pos="571500" algn="l"/>
              </a:tabLst>
            </a:pPr>
            <a:r>
              <a:rPr lang="en-US" dirty="0" smtClean="0">
                <a:solidFill>
                  <a:srgbClr val="C00000"/>
                </a:solidFill>
              </a:rPr>
              <a:t>SO</a:t>
            </a:r>
            <a:r>
              <a:rPr lang="en-US" baseline="-25000" dirty="0" smtClean="0">
                <a:solidFill>
                  <a:srgbClr val="C00000"/>
                </a:solidFill>
              </a:rPr>
              <a:t>2</a:t>
            </a:r>
            <a:r>
              <a:rPr lang="en-US" dirty="0" smtClean="0">
                <a:solidFill>
                  <a:srgbClr val="0070C0"/>
                </a:solidFill>
              </a:rPr>
              <a:t>: this compound is not directly released by geothermal power plants, but H</a:t>
            </a:r>
            <a:r>
              <a:rPr lang="en-US" baseline="-25000" dirty="0" smtClean="0">
                <a:solidFill>
                  <a:srgbClr val="0070C0"/>
                </a:solidFill>
              </a:rPr>
              <a:t>2</a:t>
            </a:r>
            <a:r>
              <a:rPr lang="en-US" dirty="0" smtClean="0">
                <a:solidFill>
                  <a:srgbClr val="0070C0"/>
                </a:solidFill>
              </a:rPr>
              <a:t>S can react in the atmosphere and form SO</a:t>
            </a:r>
            <a:r>
              <a:rPr lang="en-US" baseline="-25000" dirty="0" smtClean="0">
                <a:solidFill>
                  <a:srgbClr val="0070C0"/>
                </a:solidFill>
              </a:rPr>
              <a:t>2</a:t>
            </a:r>
            <a:r>
              <a:rPr lang="en-US" dirty="0" smtClean="0">
                <a:solidFill>
                  <a:srgbClr val="0070C0"/>
                </a:solidFill>
              </a:rPr>
              <a:t>;</a:t>
            </a:r>
          </a:p>
          <a:p>
            <a:pPr marL="342900" lvl="1" indent="-171450" algn="just">
              <a:lnSpc>
                <a:spcPct val="150000"/>
              </a:lnSpc>
              <a:buFont typeface="Arial" pitchFamily="34" charset="0"/>
              <a:buChar char="•"/>
              <a:tabLst>
                <a:tab pos="571500" algn="l"/>
              </a:tabLst>
            </a:pPr>
            <a:r>
              <a:rPr lang="en-US" dirty="0" smtClean="0">
                <a:solidFill>
                  <a:srgbClr val="0070C0"/>
                </a:solidFill>
              </a:rPr>
              <a:t>Particulate matter (</a:t>
            </a:r>
            <a:r>
              <a:rPr lang="en-US" dirty="0" smtClean="0">
                <a:solidFill>
                  <a:srgbClr val="C00000"/>
                </a:solidFill>
              </a:rPr>
              <a:t>PM</a:t>
            </a:r>
            <a:r>
              <a:rPr lang="en-US" dirty="0" smtClean="0">
                <a:solidFill>
                  <a:srgbClr val="0070C0"/>
                </a:solidFill>
              </a:rPr>
              <a:t>): this involves liquid droplets and particles from smoke, dust and ashes. Water-cooled geothermal power plants do emit small quantities of PM from cooling towers  as steam condensates;</a:t>
            </a:r>
          </a:p>
          <a:p>
            <a:pPr marL="342900" lvl="1" indent="-171450" algn="just">
              <a:lnSpc>
                <a:spcPct val="150000"/>
              </a:lnSpc>
              <a:buFont typeface="Arial" pitchFamily="34" charset="0"/>
              <a:buChar char="•"/>
              <a:tabLst>
                <a:tab pos="571500" algn="l"/>
              </a:tabLst>
            </a:pPr>
            <a:r>
              <a:rPr lang="en-US" dirty="0" smtClean="0">
                <a:solidFill>
                  <a:srgbClr val="C00000"/>
                </a:solidFill>
              </a:rPr>
              <a:t>CO</a:t>
            </a:r>
            <a:r>
              <a:rPr lang="en-US" baseline="-25000" dirty="0" smtClean="0">
                <a:solidFill>
                  <a:srgbClr val="C00000"/>
                </a:solidFill>
              </a:rPr>
              <a:t>2</a:t>
            </a:r>
            <a:r>
              <a:rPr lang="en-US" baseline="-25000" dirty="0" smtClean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: Geothermal power plants emit small quantities. Some geothermal reservoir fluids contain varying amounts of non-condensable gases, including CO</a:t>
            </a:r>
            <a:r>
              <a:rPr lang="en-US" baseline="-25000" dirty="0" smtClean="0">
                <a:solidFill>
                  <a:srgbClr val="0070C0"/>
                </a:solidFill>
              </a:rPr>
              <a:t>2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44624"/>
            <a:ext cx="4888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Environmental Impact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59832" y="6074132"/>
            <a:ext cx="6084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/>
            <a:r>
              <a:rPr lang="en-US" sz="1400" b="1" dirty="0" smtClean="0"/>
              <a:t>Source</a:t>
            </a:r>
            <a:r>
              <a:rPr lang="en-US" sz="1400" dirty="0" smtClean="0"/>
              <a:t>: </a:t>
            </a:r>
            <a:r>
              <a:rPr lang="en-US" sz="1400" dirty="0" err="1" smtClean="0"/>
              <a:t>Kagel</a:t>
            </a:r>
            <a:r>
              <a:rPr lang="en-US" sz="1400" dirty="0" smtClean="0"/>
              <a:t> </a:t>
            </a:r>
            <a:r>
              <a:rPr lang="en-US" sz="1400" i="1" dirty="0" smtClean="0"/>
              <a:t>et al</a:t>
            </a:r>
            <a:r>
              <a:rPr lang="en-US" sz="1400" dirty="0" smtClean="0"/>
              <a:t>. (2007) A Guide to Geothermal Energy and the Environment, http://www.geo-energy.org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23528" y="1124744"/>
          <a:ext cx="8352929" cy="47551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8442"/>
                <a:gridCol w="1532729"/>
                <a:gridCol w="1670586"/>
                <a:gridCol w="1670586"/>
                <a:gridCol w="1670586"/>
              </a:tblGrid>
              <a:tr h="910478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Plant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</a:t>
                      </a:r>
                      <a:r>
                        <a:rPr lang="en-US" baseline="-25000" dirty="0" err="1" smtClean="0"/>
                        <a:t>x</a:t>
                      </a:r>
                      <a:r>
                        <a:rPr lang="en-US" dirty="0" smtClean="0"/>
                        <a:t> (kg/</a:t>
                      </a:r>
                      <a:r>
                        <a:rPr lang="en-US" dirty="0" err="1" smtClean="0"/>
                        <a:t>MWh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 </a:t>
                      </a:r>
                    </a:p>
                    <a:p>
                      <a:pPr algn="ctr"/>
                      <a:r>
                        <a:rPr lang="en-US" dirty="0" smtClean="0"/>
                        <a:t>(kg/</a:t>
                      </a:r>
                      <a:r>
                        <a:rPr lang="en-US" dirty="0" err="1" smtClean="0"/>
                        <a:t>MWh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 </a:t>
                      </a:r>
                    </a:p>
                    <a:p>
                      <a:pPr algn="ctr"/>
                      <a:r>
                        <a:rPr lang="en-US" dirty="0" smtClean="0"/>
                        <a:t>(kg/</a:t>
                      </a:r>
                      <a:r>
                        <a:rPr lang="en-US" dirty="0" err="1" smtClean="0"/>
                        <a:t>MWh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PM</a:t>
                      </a:r>
                      <a:endParaRPr lang="en-US" dirty="0"/>
                    </a:p>
                  </a:txBody>
                  <a:tcPr/>
                </a:tc>
              </a:tr>
              <a:tr h="3692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Coal-fired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993.82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1.01</a:t>
                      </a:r>
                      <a:endParaRPr lang="en-US" dirty="0"/>
                    </a:p>
                  </a:txBody>
                  <a:tcPr/>
                </a:tc>
              </a:tr>
              <a:tr h="3692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Oil-fired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758.41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</a:t>
                      </a:r>
                      <a:endParaRPr lang="en-US" dirty="0"/>
                    </a:p>
                  </a:txBody>
                  <a:tcPr/>
                </a:tc>
              </a:tr>
              <a:tr h="63733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Natural</a:t>
                      </a:r>
                      <a:r>
                        <a:rPr lang="en-US" baseline="0" dirty="0" smtClean="0"/>
                        <a:t> Gas-fired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549.75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0.06</a:t>
                      </a:r>
                      <a:endParaRPr lang="en-US" dirty="0"/>
                    </a:p>
                  </a:txBody>
                  <a:tcPr/>
                </a:tc>
              </a:tr>
              <a:tr h="63733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Geothermal (flash)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0.16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27.21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692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Geothermal (binary &amp; flash/binary) 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Traces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692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Geothermal</a:t>
                      </a:r>
                      <a:r>
                        <a:rPr lang="en-US" baseline="0" dirty="0" smtClean="0">
                          <a:solidFill>
                            <a:srgbClr val="C00000"/>
                          </a:solidFill>
                        </a:rPr>
                        <a:t> (geysers dry steam)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Traces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Traces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40.28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Traces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 descr="http://origin-ars.els-cdn.com/content/image/1-s2.0-S1364032102000023-gr17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08" y="836712"/>
            <a:ext cx="4427984" cy="5184576"/>
          </a:xfrm>
          <a:prstGeom prst="rect">
            <a:avLst/>
          </a:prstGeom>
          <a:noFill/>
        </p:spPr>
      </p:pic>
      <p:pic>
        <p:nvPicPr>
          <p:cNvPr id="124932" name="Picture 4" descr="http://origin-ars.els-cdn.com/content/image/1-s2.0-S1364032102000023-gr18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836712"/>
            <a:ext cx="4211960" cy="522627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425832" y="6237312"/>
            <a:ext cx="5718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Source: </a:t>
            </a:r>
            <a:r>
              <a:rPr lang="en-US" sz="1600" dirty="0" smtClean="0">
                <a:hlinkClick r:id="rId4"/>
              </a:rPr>
              <a:t>Renewable and Sustainable Energy Reviews 6(2002):3-65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-27384"/>
            <a:ext cx="4888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Environmental Impact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692696"/>
            <a:ext cx="82089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b="1" dirty="0" smtClean="0">
                <a:solidFill>
                  <a:srgbClr val="0070C0"/>
                </a:solidFill>
              </a:rPr>
              <a:t>Solid and Liquid Waste: </a:t>
            </a:r>
            <a:r>
              <a:rPr lang="en-US" sz="2000" dirty="0" smtClean="0">
                <a:solidFill>
                  <a:srgbClr val="C00000"/>
                </a:solidFill>
              </a:rPr>
              <a:t>(Tutorial)</a:t>
            </a:r>
            <a:endParaRPr lang="en-US" sz="2000" b="1" dirty="0" smtClean="0">
              <a:solidFill>
                <a:srgbClr val="0070C0"/>
              </a:solidFill>
            </a:endParaRPr>
          </a:p>
          <a:p>
            <a:pPr marL="342900" lvl="1" indent="-171450" algn="just">
              <a:lnSpc>
                <a:spcPct val="150000"/>
              </a:lnSpc>
              <a:buFont typeface="Arial" pitchFamily="34" charset="0"/>
              <a:buChar char="•"/>
              <a:tabLst>
                <a:tab pos="571500" algn="l"/>
              </a:tabLst>
            </a:pPr>
            <a:r>
              <a:rPr lang="en-US" dirty="0" smtClean="0">
                <a:solidFill>
                  <a:srgbClr val="0070C0"/>
                </a:solidFill>
              </a:rPr>
              <a:t>Arsenic is produced from the subsurface geothermal fluids as part of sludge and scales  from the H</a:t>
            </a:r>
            <a:r>
              <a:rPr lang="en-US" baseline="-25000" dirty="0" smtClean="0">
                <a:solidFill>
                  <a:srgbClr val="0070C0"/>
                </a:solidFill>
              </a:rPr>
              <a:t>2</a:t>
            </a:r>
            <a:r>
              <a:rPr lang="en-US" dirty="0" smtClean="0">
                <a:solidFill>
                  <a:srgbClr val="0070C0"/>
                </a:solidFill>
              </a:rPr>
              <a:t>S processing;</a:t>
            </a:r>
          </a:p>
          <a:p>
            <a:pPr marL="342900" lvl="1" indent="-171450" algn="just">
              <a:lnSpc>
                <a:spcPct val="150000"/>
              </a:lnSpc>
              <a:buFont typeface="Arial" pitchFamily="34" charset="0"/>
              <a:buChar char="•"/>
              <a:tabLst>
                <a:tab pos="571500" algn="l"/>
              </a:tabLst>
            </a:pPr>
            <a:r>
              <a:rPr lang="en-US" dirty="0" smtClean="0">
                <a:solidFill>
                  <a:srgbClr val="0070C0"/>
                </a:solidFill>
              </a:rPr>
              <a:t>Waste is produced from drilling activities, as drilling cuttings (mainly </a:t>
            </a:r>
            <a:r>
              <a:rPr lang="en-US" dirty="0" err="1" smtClean="0">
                <a:solidFill>
                  <a:srgbClr val="0070C0"/>
                </a:solidFill>
              </a:rPr>
              <a:t>bentonites</a:t>
            </a:r>
            <a:r>
              <a:rPr lang="en-US" dirty="0" smtClean="0">
                <a:solidFill>
                  <a:srgbClr val="0070C0"/>
                </a:solidFill>
              </a:rPr>
              <a:t>). Mud and cuttings are stored as ‘sumps’ for disposal.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760310"/>
            <a:ext cx="820891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b="1" dirty="0" smtClean="0">
                <a:solidFill>
                  <a:srgbClr val="0070C0"/>
                </a:solidFill>
              </a:rPr>
              <a:t>Land Use: </a:t>
            </a:r>
            <a:r>
              <a:rPr lang="en-US" sz="2000" dirty="0" smtClean="0">
                <a:solidFill>
                  <a:srgbClr val="C00000"/>
                </a:solidFill>
              </a:rPr>
              <a:t>(Tutorial)</a:t>
            </a:r>
          </a:p>
          <a:p>
            <a:pPr marL="342900" lvl="1" indent="-171450" algn="just">
              <a:lnSpc>
                <a:spcPct val="150000"/>
              </a:lnSpc>
              <a:buFont typeface="Arial" pitchFamily="34" charset="0"/>
              <a:buChar char="•"/>
              <a:tabLst>
                <a:tab pos="171450" algn="l"/>
              </a:tabLst>
            </a:pPr>
            <a:r>
              <a:rPr lang="en-US" dirty="0" smtClean="0">
                <a:solidFill>
                  <a:srgbClr val="0070C0"/>
                </a:solidFill>
              </a:rPr>
              <a:t>Properties of small sizes;</a:t>
            </a:r>
          </a:p>
          <a:p>
            <a:pPr marL="342900" lvl="1" indent="-171450" algn="just">
              <a:lnSpc>
                <a:spcPct val="150000"/>
              </a:lnSpc>
              <a:buFont typeface="Arial" pitchFamily="34" charset="0"/>
              <a:buChar char="•"/>
              <a:tabLst>
                <a:tab pos="171450" algn="l"/>
              </a:tabLst>
            </a:pPr>
            <a:r>
              <a:rPr lang="en-US" dirty="0" smtClean="0">
                <a:solidFill>
                  <a:srgbClr val="0070C0"/>
                </a:solidFill>
              </a:rPr>
              <a:t>Subsidence;</a:t>
            </a:r>
          </a:p>
          <a:p>
            <a:pPr marL="342900" lvl="1" indent="-171450" algn="just">
              <a:lnSpc>
                <a:spcPct val="150000"/>
              </a:lnSpc>
              <a:buFont typeface="Arial" pitchFamily="34" charset="0"/>
              <a:buChar char="•"/>
              <a:tabLst>
                <a:tab pos="171450" algn="l"/>
              </a:tabLst>
            </a:pPr>
            <a:r>
              <a:rPr lang="en-US" dirty="0" smtClean="0">
                <a:solidFill>
                  <a:srgbClr val="0070C0"/>
                </a:solidFill>
              </a:rPr>
              <a:t>Induced seismicity;</a:t>
            </a:r>
          </a:p>
          <a:p>
            <a:pPr marL="342900" lvl="1" indent="-171450" algn="just">
              <a:lnSpc>
                <a:spcPct val="150000"/>
              </a:lnSpc>
              <a:buFont typeface="Arial" pitchFamily="34" charset="0"/>
              <a:buChar char="•"/>
              <a:tabLst>
                <a:tab pos="171450" algn="l"/>
              </a:tabLst>
            </a:pPr>
            <a:r>
              <a:rPr lang="en-US" dirty="0" smtClean="0">
                <a:solidFill>
                  <a:srgbClr val="0070C0"/>
                </a:solidFill>
              </a:rPr>
              <a:t>Land slides.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b="1" dirty="0" smtClean="0">
                <a:solidFill>
                  <a:srgbClr val="0070C0"/>
                </a:solidFill>
              </a:rPr>
              <a:t>Water Quality </a:t>
            </a:r>
            <a:r>
              <a:rPr lang="en-US" sz="2000" dirty="0" smtClean="0">
                <a:solidFill>
                  <a:srgbClr val="C00000"/>
                </a:solidFill>
              </a:rPr>
              <a:t>(Tutorial)</a:t>
            </a:r>
          </a:p>
          <a:p>
            <a:pPr marL="339725" indent="-169863" algn="just">
              <a:lnSpc>
                <a:spcPct val="150000"/>
              </a:lnSpc>
              <a:buClr>
                <a:srgbClr val="0070C0"/>
              </a:buClr>
              <a:buFont typeface="Arial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Chemical for water &amp; wastewater treatment;</a:t>
            </a:r>
          </a:p>
          <a:p>
            <a:pPr marL="339725" indent="-169863" algn="just">
              <a:lnSpc>
                <a:spcPct val="150000"/>
              </a:lnSpc>
              <a:buClr>
                <a:srgbClr val="0070C0"/>
              </a:buClr>
              <a:buFont typeface="Arial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Cool brine.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-27384"/>
            <a:ext cx="4888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Environmental Impact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21088"/>
            <a:ext cx="6948264" cy="692696"/>
          </a:xfrm>
        </p:spPr>
        <p:txBody>
          <a:bodyPr/>
          <a:lstStyle/>
          <a:p>
            <a:r>
              <a:rPr lang="en-GB" dirty="0" smtClean="0"/>
              <a:t>Energy Consumption</a:t>
            </a:r>
            <a:endParaRPr lang="en-GB" dirty="0"/>
          </a:p>
        </p:txBody>
      </p:sp>
      <p:sp>
        <p:nvSpPr>
          <p:cNvPr id="5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7956376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GB" sz="3200" dirty="0" smtClean="0"/>
              <a:t>Summary</a:t>
            </a:r>
            <a:endParaRPr lang="en-GB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51520" y="980728"/>
            <a:ext cx="856895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1942" indent="-391942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 dirty="0">
                <a:solidFill>
                  <a:srgbClr val="0070C0"/>
                </a:solidFill>
              </a:rPr>
              <a:t>Multiple energy sources: fossil-fuel, renewables, nuclear, </a:t>
            </a:r>
            <a:r>
              <a:rPr lang="en-GB" sz="2800" dirty="0" err="1">
                <a:solidFill>
                  <a:srgbClr val="0070C0"/>
                </a:solidFill>
              </a:rPr>
              <a:t>etc</a:t>
            </a:r>
            <a:r>
              <a:rPr lang="en-GB" sz="2800" dirty="0">
                <a:solidFill>
                  <a:srgbClr val="0070C0"/>
                </a:solidFill>
              </a:rPr>
              <a:t>;</a:t>
            </a:r>
          </a:p>
          <a:p>
            <a:pPr marL="391942" indent="-391942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 dirty="0">
                <a:solidFill>
                  <a:srgbClr val="0070C0"/>
                </a:solidFill>
              </a:rPr>
              <a:t>Demand and production of energy mix;</a:t>
            </a:r>
          </a:p>
          <a:p>
            <a:pPr marL="391942" indent="-391942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 dirty="0">
                <a:solidFill>
                  <a:srgbClr val="0070C0"/>
                </a:solidFill>
              </a:rPr>
              <a:t>Thermal and momentum energy sources;</a:t>
            </a:r>
          </a:p>
          <a:p>
            <a:pPr marL="355600" indent="-3556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 dirty="0" smtClean="0">
                <a:solidFill>
                  <a:srgbClr val="0070C0"/>
                </a:solidFill>
              </a:rPr>
              <a:t>Current </a:t>
            </a:r>
            <a:r>
              <a:rPr lang="en-GB" sz="2800" dirty="0" smtClean="0">
                <a:solidFill>
                  <a:srgbClr val="0070C0"/>
                </a:solidFill>
              </a:rPr>
              <a:t>geothermal technologies;</a:t>
            </a:r>
          </a:p>
          <a:p>
            <a:pPr marL="355600" indent="-3556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 dirty="0" smtClean="0">
                <a:solidFill>
                  <a:srgbClr val="0070C0"/>
                </a:solidFill>
              </a:rPr>
              <a:t>Environmental impacts;</a:t>
            </a:r>
          </a:p>
          <a:p>
            <a:pPr marL="355600" indent="-3556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 dirty="0" smtClean="0">
                <a:solidFill>
                  <a:srgbClr val="0070C0"/>
                </a:solidFill>
              </a:rPr>
              <a:t>Drive for the future.</a:t>
            </a:r>
          </a:p>
          <a:p>
            <a:pPr marL="355600" indent="-355600" algn="just">
              <a:lnSpc>
                <a:spcPct val="150000"/>
              </a:lnSpc>
            </a:pPr>
            <a:endParaRPr lang="en-GB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25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66878"/>
            <a:ext cx="6948264" cy="645288"/>
          </a:xfrm>
        </p:spPr>
        <p:txBody>
          <a:bodyPr/>
          <a:lstStyle/>
          <a:p>
            <a:r>
              <a:rPr lang="en-GB" dirty="0" smtClean="0"/>
              <a:t>Energy Consumption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44016" y="692696"/>
            <a:ext cx="8784977" cy="5998929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marL="164869" indent="-164869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BP Statistical Review of World Energy 2013: </a:t>
            </a:r>
            <a:r>
              <a:rPr lang="en-GB" sz="2400" dirty="0">
                <a:solidFill>
                  <a:srgbClr val="0070C0"/>
                </a:solidFill>
                <a:hlinkClick r:id="rId2"/>
              </a:rPr>
              <a:t>http://</a:t>
            </a:r>
            <a:r>
              <a:rPr lang="en-GB" sz="2400" dirty="0" smtClean="0">
                <a:solidFill>
                  <a:srgbClr val="0070C0"/>
                </a:solidFill>
                <a:hlinkClick r:id="rId2"/>
              </a:rPr>
              <a:t>www.bp.com/content/dam/bp/pdf/statisticalreview/statistical_review_of_world_energy_2013.pdf</a:t>
            </a:r>
            <a:endParaRPr lang="en-GB" sz="2400" dirty="0">
              <a:solidFill>
                <a:srgbClr val="0070C0"/>
              </a:solidFill>
            </a:endParaRPr>
          </a:p>
          <a:p>
            <a:pPr marL="164869" indent="-164869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Annual Energy Outlook 2014 with Projections to 2014 (DoE/EIA-0383): </a:t>
            </a:r>
            <a:r>
              <a:rPr lang="en-GB" sz="2400" dirty="0">
                <a:hlinkClick r:id="rId3"/>
              </a:rPr>
              <a:t>http://www.eia.gov/forecasts/aeo/pdf/0383(2014).</a:t>
            </a:r>
            <a:r>
              <a:rPr lang="en-GB" sz="2400" dirty="0" smtClean="0">
                <a:hlinkClick r:id="rId3"/>
              </a:rPr>
              <a:t>pdf</a:t>
            </a:r>
            <a:endParaRPr lang="en-GB" sz="2400" dirty="0" smtClean="0"/>
          </a:p>
          <a:p>
            <a:pPr marL="164869" indent="-164869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Energy </a:t>
            </a:r>
            <a:r>
              <a:rPr lang="en-GB" sz="2400" dirty="0">
                <a:solidFill>
                  <a:srgbClr val="0070C0"/>
                </a:solidFill>
              </a:rPr>
              <a:t>for a Sustainable Future: Reports and Recommendations (2010), The Secretary-General’s Advisory Group on Energy and Climate Change (AGECC): </a:t>
            </a:r>
            <a:r>
              <a:rPr lang="en-GB" sz="2400" dirty="0">
                <a:hlinkClick r:id="rId4"/>
              </a:rPr>
              <a:t>http://www.un.org/wcm/webdav/site/climatechange/shared/Documents/AGECC%20summary%20report%5B1%5D.pdf</a:t>
            </a:r>
            <a:endParaRPr lang="en-GB" sz="2400" dirty="0"/>
          </a:p>
          <a:p>
            <a:pPr marL="164869" indent="-164869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The Future of Geothermal Energy: </a:t>
            </a:r>
            <a:r>
              <a:rPr lang="en-GB" sz="2400" dirty="0">
                <a:hlinkClick r:id="rId5"/>
              </a:rPr>
              <a:t>https://</a:t>
            </a:r>
            <a:r>
              <a:rPr lang="en-GB" sz="2400" dirty="0" smtClean="0">
                <a:hlinkClick r:id="rId5"/>
              </a:rPr>
              <a:t>www1.eere.energy.gov/geothermal/pdfs/future_geo_energy.pdf</a:t>
            </a:r>
            <a:endParaRPr lang="en-GB" sz="2400" dirty="0" smtClean="0"/>
          </a:p>
          <a:p>
            <a:pPr marL="164869" indent="-164869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R</a:t>
            </a:r>
            <a:r>
              <a:rPr lang="en-GB" sz="2400" dirty="0">
                <a:solidFill>
                  <a:srgbClr val="0070C0"/>
                </a:solidFill>
              </a:rPr>
              <a:t>. </a:t>
            </a:r>
            <a:r>
              <a:rPr lang="en-GB" sz="2400" dirty="0" err="1">
                <a:solidFill>
                  <a:srgbClr val="0070C0"/>
                </a:solidFill>
              </a:rPr>
              <a:t>DiPippo</a:t>
            </a:r>
            <a:r>
              <a:rPr lang="en-GB" sz="2400" dirty="0">
                <a:solidFill>
                  <a:srgbClr val="0070C0"/>
                </a:solidFill>
              </a:rPr>
              <a:t> (2012) ‘Geothermal Power Plants’;  Butterworth Heinemann. </a:t>
            </a:r>
          </a:p>
          <a:p>
            <a:pPr marL="164869" indent="-164869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70C0"/>
              </a:solidFill>
            </a:endParaRPr>
          </a:p>
        </p:txBody>
      </p:sp>
      <p:sp>
        <p:nvSpPr>
          <p:cNvPr id="5" name="Rectangle 15"/>
          <p:cNvSpPr txBox="1">
            <a:spLocks noChangeArrowheads="1"/>
          </p:cNvSpPr>
          <p:nvPr/>
        </p:nvSpPr>
        <p:spPr>
          <a:xfrm>
            <a:off x="0" y="6528997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585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44016" y="0"/>
            <a:ext cx="6948264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GB" dirty="0" smtClean="0"/>
              <a:t>Additional Reading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880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21088"/>
            <a:ext cx="6948264" cy="692696"/>
          </a:xfrm>
        </p:spPr>
        <p:txBody>
          <a:bodyPr/>
          <a:lstStyle/>
          <a:p>
            <a:r>
              <a:rPr lang="en-GB" dirty="0" smtClean="0"/>
              <a:t>Energy Consumption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2008" y="692696"/>
            <a:ext cx="89644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Annual </a:t>
            </a:r>
            <a:r>
              <a:rPr lang="en-GB" sz="2400" dirty="0">
                <a:solidFill>
                  <a:srgbClr val="0070C0"/>
                </a:solidFill>
              </a:rPr>
              <a:t>Energy review 2011 (DoE/EIA-0384): </a:t>
            </a:r>
            <a:r>
              <a:rPr lang="en-GB" sz="2400" dirty="0">
                <a:hlinkClick r:id="rId2"/>
              </a:rPr>
              <a:t>http://www.eia.gov/totalenergy/data/annual/pdf/aer.pdf</a:t>
            </a:r>
            <a:endParaRPr lang="en-GB" sz="2400" dirty="0"/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H.K. Gupta (1980) ‘Developments in Economic Geology – 12. Geothermal Resources: An Energy Alternative’; Elsevier.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H.C.H</a:t>
            </a:r>
            <a:r>
              <a:rPr lang="en-GB" sz="2400" dirty="0" smtClean="0">
                <a:solidFill>
                  <a:srgbClr val="0070C0"/>
                </a:solidFill>
              </a:rPr>
              <a:t>. </a:t>
            </a:r>
            <a:r>
              <a:rPr lang="en-GB" sz="2400" dirty="0" err="1" smtClean="0">
                <a:solidFill>
                  <a:srgbClr val="0070C0"/>
                </a:solidFill>
              </a:rPr>
              <a:t>Armstead</a:t>
            </a:r>
            <a:r>
              <a:rPr lang="en-GB" sz="2400" dirty="0" smtClean="0">
                <a:solidFill>
                  <a:srgbClr val="0070C0"/>
                </a:solidFill>
              </a:rPr>
              <a:t> (1983) ‘Geothermal Energy: Its Past, Present and Future Contribution to the Energy Needs of Man’; E&amp;FN </a:t>
            </a:r>
            <a:r>
              <a:rPr lang="en-GB" sz="2400" dirty="0" err="1" smtClean="0">
                <a:solidFill>
                  <a:srgbClr val="0070C0"/>
                </a:solidFill>
              </a:rPr>
              <a:t>Spon</a:t>
            </a:r>
            <a:r>
              <a:rPr lang="en-GB" sz="2400" dirty="0" smtClean="0">
                <a:solidFill>
                  <a:srgbClr val="0070C0"/>
                </a:solidFill>
              </a:rPr>
              <a:t>.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E. </a:t>
            </a:r>
            <a:r>
              <a:rPr lang="en-GB" sz="2400" dirty="0" err="1" smtClean="0">
                <a:solidFill>
                  <a:srgbClr val="0070C0"/>
                </a:solidFill>
              </a:rPr>
              <a:t>Barbier</a:t>
            </a:r>
            <a:r>
              <a:rPr lang="en-GB" sz="2400" dirty="0" smtClean="0">
                <a:solidFill>
                  <a:srgbClr val="0070C0"/>
                </a:solidFill>
              </a:rPr>
              <a:t> (2002) ‘Geothermal Energy Technology and Current Status: An Overview’, </a:t>
            </a:r>
            <a:r>
              <a:rPr lang="en-GB" sz="2400" i="1" dirty="0" smtClean="0">
                <a:solidFill>
                  <a:srgbClr val="0070C0"/>
                </a:solidFill>
              </a:rPr>
              <a:t>Renewable &amp; Sustainable Energy Reviews</a:t>
            </a:r>
            <a:r>
              <a:rPr lang="en-GB" sz="2400" dirty="0" smtClean="0">
                <a:solidFill>
                  <a:srgbClr val="0070C0"/>
                </a:solidFill>
              </a:rPr>
              <a:t> 6:3-65.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S.J. </a:t>
            </a:r>
            <a:r>
              <a:rPr lang="en-GB" sz="2400" dirty="0" err="1" smtClean="0">
                <a:solidFill>
                  <a:srgbClr val="0070C0"/>
                </a:solidFill>
              </a:rPr>
              <a:t>Zarrouk</a:t>
            </a:r>
            <a:r>
              <a:rPr lang="en-GB" sz="2400" dirty="0" smtClean="0">
                <a:solidFill>
                  <a:srgbClr val="0070C0"/>
                </a:solidFill>
              </a:rPr>
              <a:t> &amp; H. Moon (2014) ‘Efficiency of Geothermal Power Plants: A Worldwide Review’, </a:t>
            </a:r>
            <a:r>
              <a:rPr lang="en-GB" sz="2400" i="1" dirty="0" err="1" smtClean="0">
                <a:solidFill>
                  <a:srgbClr val="0070C0"/>
                </a:solidFill>
              </a:rPr>
              <a:t>Geothermics</a:t>
            </a:r>
            <a:r>
              <a:rPr lang="en-GB" sz="2400" dirty="0" smtClean="0">
                <a:solidFill>
                  <a:srgbClr val="0070C0"/>
                </a:solidFill>
              </a:rPr>
              <a:t> 51:142-153.</a:t>
            </a:r>
          </a:p>
          <a:p>
            <a:pPr marL="169863" indent="-169863" algn="just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L. </a:t>
            </a:r>
            <a:r>
              <a:rPr lang="en-GB" sz="2400" dirty="0" err="1" smtClean="0">
                <a:solidFill>
                  <a:srgbClr val="0070C0"/>
                </a:solidFill>
              </a:rPr>
              <a:t>Rybach</a:t>
            </a:r>
            <a:r>
              <a:rPr lang="en-GB" sz="2400" dirty="0" smtClean="0">
                <a:solidFill>
                  <a:srgbClr val="0070C0"/>
                </a:solidFill>
              </a:rPr>
              <a:t> (2003) ‘Geothermal Energy: Sustainability and the Environment’, </a:t>
            </a:r>
            <a:r>
              <a:rPr lang="en-GB" sz="2400" i="1" dirty="0" err="1" smtClean="0">
                <a:solidFill>
                  <a:srgbClr val="0070C0"/>
                </a:solidFill>
              </a:rPr>
              <a:t>Geothermics</a:t>
            </a:r>
            <a:r>
              <a:rPr lang="en-GB" sz="2400" dirty="0" smtClean="0">
                <a:solidFill>
                  <a:srgbClr val="0070C0"/>
                </a:solidFill>
              </a:rPr>
              <a:t> 32:463-470.</a:t>
            </a:r>
            <a:endParaRPr lang="en-GB" sz="2400" dirty="0">
              <a:solidFill>
                <a:srgbClr val="0070C0"/>
              </a:solidFill>
            </a:endParaRP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H.N. Pollack, S.J. Hurter, J.R. Johnson (1993) ‘Heat Flow from the Earth’s Interior: Analysis of the Global Data Set’, </a:t>
            </a:r>
            <a:r>
              <a:rPr lang="en-GB" sz="2400" i="1" dirty="0" smtClean="0">
                <a:solidFill>
                  <a:srgbClr val="0070C0"/>
                </a:solidFill>
              </a:rPr>
              <a:t>Reviews of Geophysics</a:t>
            </a:r>
            <a:r>
              <a:rPr lang="en-GB" sz="2400" dirty="0" smtClean="0">
                <a:solidFill>
                  <a:srgbClr val="0070C0"/>
                </a:solidFill>
              </a:rPr>
              <a:t> 31:267-280.</a:t>
            </a:r>
          </a:p>
        </p:txBody>
      </p:sp>
      <p:sp>
        <p:nvSpPr>
          <p:cNvPr id="5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6948264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GB" dirty="0" smtClean="0"/>
              <a:t>Additional Reading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99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/>
          <p:nvPr/>
        </p:nvGrpSpPr>
        <p:grpSpPr>
          <a:xfrm>
            <a:off x="155591" y="5105995"/>
            <a:ext cx="8826485" cy="1177604"/>
            <a:chOff x="174640" y="4591050"/>
            <a:chExt cx="8826485" cy="996367"/>
          </a:xfrm>
        </p:grpSpPr>
        <p:pic>
          <p:nvPicPr>
            <p:cNvPr id="6" name="Picture 2" descr="cover slide - energy"/>
            <p:cNvPicPr>
              <a:picLocks noChangeAspect="1" noChangeArrowheads="1"/>
            </p:cNvPicPr>
            <p:nvPr/>
          </p:nvPicPr>
          <p:blipFill>
            <a:blip r:embed="rId2" cstate="print"/>
            <a:srcRect t="12454" b="12454"/>
            <a:stretch>
              <a:fillRect/>
            </a:stretch>
          </p:blipFill>
          <p:spPr bwMode="auto">
            <a:xfrm>
              <a:off x="174640" y="4598696"/>
              <a:ext cx="1725293" cy="981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Refinery_Large"/>
            <p:cNvPicPr>
              <a:picLocks noChangeAspect="1" noChangeArrowheads="1"/>
            </p:cNvPicPr>
            <p:nvPr/>
          </p:nvPicPr>
          <p:blipFill>
            <a:blip r:embed="rId3" cstate="print"/>
            <a:srcRect t="18399" r="1666" b="10312"/>
            <a:stretch>
              <a:fillRect/>
            </a:stretch>
          </p:blipFill>
          <p:spPr bwMode="auto">
            <a:xfrm>
              <a:off x="2217197" y="4593933"/>
              <a:ext cx="1733915" cy="990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 descr="coal04"/>
            <p:cNvPicPr>
              <a:picLocks noChangeAspect="1" noChangeArrowheads="1"/>
            </p:cNvPicPr>
            <p:nvPr/>
          </p:nvPicPr>
          <p:blipFill>
            <a:blip r:embed="rId4" cstate="print"/>
            <a:srcRect b="5205"/>
            <a:stretch>
              <a:fillRect/>
            </a:stretch>
          </p:blipFill>
          <p:spPr bwMode="auto">
            <a:xfrm>
              <a:off x="4268376" y="4591050"/>
              <a:ext cx="1353866" cy="996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 descr="Torness nuclear power station, near Dunbar Scotland, UK"/>
            <p:cNvPicPr>
              <a:picLocks noChangeAspect="1" noChangeArrowheads="1"/>
            </p:cNvPicPr>
            <p:nvPr/>
          </p:nvPicPr>
          <p:blipFill>
            <a:blip r:embed="rId5" cstate="print"/>
            <a:srcRect t="18938" b="5244"/>
            <a:stretch>
              <a:fillRect/>
            </a:stretch>
          </p:blipFill>
          <p:spPr bwMode="auto">
            <a:xfrm>
              <a:off x="5939506" y="4591050"/>
              <a:ext cx="1250074" cy="996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9" descr="hydro_3_626_article"/>
            <p:cNvPicPr>
              <a:picLocks noChangeAspect="1" noChangeArrowheads="1"/>
            </p:cNvPicPr>
            <p:nvPr/>
          </p:nvPicPr>
          <p:blipFill>
            <a:blip r:embed="rId6" cstate="print"/>
            <a:srcRect t="2315" r="270" b="9003"/>
            <a:stretch>
              <a:fillRect/>
            </a:stretch>
          </p:blipFill>
          <p:spPr bwMode="auto">
            <a:xfrm>
              <a:off x="7506844" y="4591050"/>
              <a:ext cx="1494281" cy="996367"/>
            </a:xfrm>
            <a:prstGeom prst="rect">
              <a:avLst/>
            </a:prstGeom>
            <a:noFill/>
          </p:spPr>
        </p:pic>
      </p:grpSp>
      <p:sp>
        <p:nvSpPr>
          <p:cNvPr id="11" name="Rectangle 15"/>
          <p:cNvSpPr txBox="1">
            <a:spLocks noChangeArrowheads="1"/>
          </p:cNvSpPr>
          <p:nvPr/>
        </p:nvSpPr>
        <p:spPr>
          <a:xfrm>
            <a:off x="0" y="6358781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585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5105995"/>
            <a:ext cx="1932616" cy="117760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5105995"/>
            <a:ext cx="1512168" cy="120743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5" y="5115031"/>
            <a:ext cx="1618253" cy="1198399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0" y="116632"/>
            <a:ext cx="7884368" cy="509734"/>
          </a:xfrm>
          <a:prstGeom prst="rect">
            <a:avLst/>
          </a:prstGeom>
        </p:spPr>
        <p:txBody>
          <a:bodyPr wrap="square" lIns="88751" tIns="44376" rIns="88751" bIns="44376">
            <a:spAutoFit/>
          </a:bodyPr>
          <a:lstStyle/>
          <a:p>
            <a:pPr lvl="0"/>
            <a:r>
              <a:rPr lang="en-GB" sz="2730" dirty="0">
                <a:solidFill>
                  <a:schemeClr val="bg1"/>
                </a:solidFill>
                <a:latin typeface="Arial Black" pitchFamily="34" charset="0"/>
              </a:rPr>
              <a:t>Overview of the Energy Industries</a:t>
            </a:r>
            <a:endParaRPr lang="en-GB" sz="273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879970"/>
            <a:ext cx="4932040" cy="2176533"/>
          </a:xfrm>
          <a:prstGeom prst="rect">
            <a:avLst/>
          </a:prstGeom>
          <a:noFill/>
        </p:spPr>
        <p:txBody>
          <a:bodyPr wrap="square" lIns="88751" tIns="44376" rIns="88751" bIns="44376" numCol="2" rtlCol="0">
            <a:spAutoFit/>
          </a:bodyPr>
          <a:lstStyle/>
          <a:p>
            <a:pPr algn="l"/>
            <a:r>
              <a:rPr lang="en-GB" sz="1937" dirty="0">
                <a:solidFill>
                  <a:srgbClr val="0070C0"/>
                </a:solidFill>
              </a:rPr>
              <a:t>From:</a:t>
            </a:r>
          </a:p>
          <a:p>
            <a:pPr marL="258859" indent="-258859">
              <a:buFont typeface="Wingdings" pitchFamily="2" charset="2"/>
              <a:buChar char="Ø"/>
            </a:pPr>
            <a:r>
              <a:rPr lang="en-GB" sz="1937" dirty="0">
                <a:solidFill>
                  <a:srgbClr val="0070C0"/>
                </a:solidFill>
              </a:rPr>
              <a:t>Fossil fuels:</a:t>
            </a:r>
          </a:p>
          <a:p>
            <a:pPr marL="702616" lvl="1" indent="-258859">
              <a:buFont typeface="Arial" pitchFamily="34" charset="0"/>
              <a:buChar char="•"/>
            </a:pPr>
            <a:r>
              <a:rPr lang="en-GB" sz="1937" dirty="0">
                <a:solidFill>
                  <a:srgbClr val="0070C0"/>
                </a:solidFill>
              </a:rPr>
              <a:t>Oil;</a:t>
            </a:r>
          </a:p>
          <a:p>
            <a:pPr marL="702616" lvl="1" indent="-258859">
              <a:buFont typeface="Arial" pitchFamily="34" charset="0"/>
              <a:buChar char="•"/>
            </a:pPr>
            <a:r>
              <a:rPr lang="en-GB" sz="1937" dirty="0">
                <a:solidFill>
                  <a:srgbClr val="0070C0"/>
                </a:solidFill>
              </a:rPr>
              <a:t>Gas;</a:t>
            </a:r>
          </a:p>
          <a:p>
            <a:pPr marL="702616" lvl="1" indent="-258859">
              <a:buFont typeface="Arial" pitchFamily="34" charset="0"/>
              <a:buChar char="•"/>
            </a:pPr>
            <a:r>
              <a:rPr lang="en-GB" sz="1937" dirty="0">
                <a:solidFill>
                  <a:srgbClr val="0070C0"/>
                </a:solidFill>
              </a:rPr>
              <a:t>Coal;</a:t>
            </a:r>
          </a:p>
          <a:p>
            <a:pPr marL="258859" indent="-258859">
              <a:buFont typeface="Wingdings" pitchFamily="2" charset="2"/>
              <a:buChar char="Ø"/>
            </a:pPr>
            <a:r>
              <a:rPr lang="en-GB" sz="1937" dirty="0">
                <a:solidFill>
                  <a:srgbClr val="0070C0"/>
                </a:solidFill>
              </a:rPr>
              <a:t>Nuclear;</a:t>
            </a:r>
          </a:p>
          <a:p>
            <a:pPr marL="258859" indent="-258859">
              <a:buFont typeface="Wingdings" pitchFamily="2" charset="2"/>
              <a:buChar char="Ø"/>
            </a:pPr>
            <a:r>
              <a:rPr lang="en-GB" sz="1937" dirty="0">
                <a:solidFill>
                  <a:srgbClr val="0070C0"/>
                </a:solidFill>
              </a:rPr>
              <a:t>Hydroelectricity;</a:t>
            </a:r>
          </a:p>
          <a:p>
            <a:pPr marL="258859" indent="-258859">
              <a:buFont typeface="Wingdings" pitchFamily="2" charset="2"/>
              <a:buChar char="Ø"/>
            </a:pPr>
            <a:r>
              <a:rPr lang="en-GB" sz="1937" dirty="0">
                <a:solidFill>
                  <a:srgbClr val="0070C0"/>
                </a:solidFill>
              </a:rPr>
              <a:t>Wind;</a:t>
            </a:r>
          </a:p>
          <a:p>
            <a:pPr marL="258859" indent="-258859">
              <a:buFont typeface="Wingdings" pitchFamily="2" charset="2"/>
              <a:buChar char="Ø"/>
            </a:pPr>
            <a:r>
              <a:rPr lang="en-GB" sz="1937" dirty="0">
                <a:solidFill>
                  <a:srgbClr val="0070C0"/>
                </a:solidFill>
              </a:rPr>
              <a:t>Solar;</a:t>
            </a:r>
          </a:p>
          <a:p>
            <a:pPr marL="258859" indent="-258859">
              <a:buFont typeface="Wingdings" pitchFamily="2" charset="2"/>
              <a:buChar char="Ø"/>
            </a:pPr>
            <a:r>
              <a:rPr lang="en-GB" sz="1937" dirty="0">
                <a:solidFill>
                  <a:srgbClr val="0070C0"/>
                </a:solidFill>
              </a:rPr>
              <a:t>Maritime (wave, tide etc);</a:t>
            </a:r>
          </a:p>
          <a:p>
            <a:pPr marL="258859" indent="-258859">
              <a:buFont typeface="Wingdings" pitchFamily="2" charset="2"/>
              <a:buChar char="Ø"/>
            </a:pPr>
            <a:r>
              <a:rPr lang="en-GB" sz="1937" dirty="0">
                <a:solidFill>
                  <a:srgbClr val="FF0000"/>
                </a:solidFill>
              </a:rPr>
              <a:t>Geothermal</a:t>
            </a:r>
            <a:r>
              <a:rPr lang="en-GB" sz="1937" dirty="0">
                <a:solidFill>
                  <a:srgbClr val="0070C0"/>
                </a:solidFill>
              </a:rPr>
              <a:t>;</a:t>
            </a:r>
          </a:p>
          <a:p>
            <a:pPr marL="258859" indent="-258859">
              <a:buFont typeface="Wingdings" pitchFamily="2" charset="2"/>
              <a:buChar char="Ø"/>
            </a:pPr>
            <a:r>
              <a:rPr lang="en-GB" sz="1937" dirty="0">
                <a:solidFill>
                  <a:srgbClr val="0070C0"/>
                </a:solidFill>
              </a:rPr>
              <a:t>Etc.</a:t>
            </a:r>
          </a:p>
        </p:txBody>
      </p:sp>
      <p:pic>
        <p:nvPicPr>
          <p:cNvPr id="122882" name="Picture 2" descr="http://upload.wikimedia.org/wikipedia/commons/d/de/Nellis_AFB_Solar_panels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12161" y="1081210"/>
            <a:ext cx="2997041" cy="1899671"/>
          </a:xfrm>
          <a:prstGeom prst="rect">
            <a:avLst/>
          </a:prstGeom>
          <a:noFill/>
        </p:spPr>
      </p:pic>
      <p:pic>
        <p:nvPicPr>
          <p:cNvPr id="122884" name="Picture 4" descr="https://encrypted-tbn1.gstatic.com/images?q=tbn:ANd9GcSpXpJFsegwE4DIK6vuZNMwJzeJm2nylTt-oPx7xK7vTxCR1Fd_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12161" y="3227762"/>
            <a:ext cx="2976599" cy="1744074"/>
          </a:xfrm>
          <a:prstGeom prst="rect">
            <a:avLst/>
          </a:prstGeom>
          <a:noFill/>
        </p:spPr>
      </p:pic>
      <p:sp>
        <p:nvSpPr>
          <p:cNvPr id="122886" name="AutoShape 6" descr="data:image/jpeg;base64,/9j/4AAQSkZJRgABAQAAAQABAAD/2wCEAAkGBxQTEhUUExQUFRQVFBQUFBQVFBQUFBQUFBUWFxQUFRQYHCggGBolHBQVITEhJSkrLi4uFx8zODMsNygtLisBCgoKDg0OGhAQGywkHyQsLCwsLCwsLCwsLCwsLCwsLCwsLCwsLCwsLCwsLCwsLCwsLCwsLCwsLCwsLCwsLCwsLP/AABEIANQA7gMBEQACEQEDEQH/xAAbAAACAwEBAQAAAAAAAAAAAAACAwEEBQAGB//EAD8QAAEDAgQEAgkCBAUDBQAAAAEAAhEDIQQSMUEFUWFxgZEGEyIyobHB0fBCUhRi4fEzQ4KS0gcVI3KissLD/8QAGwEAAwEBAQEBAAAAAAAAAAAAAQIDAAQFBgf/xAA1EQACAgEEAQIDBgUEAwEAAAAAAQIRAwQSITFBE1EFImEUMnGRoeFCUoGx0SPB8PEVM6IG/9oADAMBAAIRAxEAPwD57ruvbuzwegmtCyA2wi+dgmBQbXKiFaY5jwqJk3FhZgU24FNEFw5Ss2FWLPkptjINgKaIG0EDCrYpBqFCzbURnK1mpBSg2agRqpt8h8DQE1k7CaUbAxpqBPYm1iqtSEjZSMQPWlZSG2Eh6a7Fo7Mgmagg6VrBVAOI5oWMkwC5BsZIA1ErGURNR3NJIpFCXFTY6AS2MdK1mJJRNRwKUwQRQoxoTCsNrVSK8itjGtTitnOAWMRIS2bk71iWzbQgVWPCAGAN09i2Q4hC0HkNsQimK7Ie4JZMyTK5qKLZbaGKxRUhdiJbWR3G2IIVU6lwI4gF6DY9Al6XcFRJaUUwMIvKZsG1DKeJIBHMfhQUhXjTZXcUGylEShYaCp81rA/YColbsaIolKxwYSMJxchYaALkLDRLVgB5kQUE1OhWNBVLEaCzrWDaDmQsNAFyVsaiWFaLtmY5rgqpk6YOZGw0cCtZqGU6ZduB3RQrkkQ+ke/ZJNGUkV3NUmVTJuibg4I2AIIpgJTMwBKRjUc2osmbaOY8KiZNpkucFm0BJkU6uUhwiRpIB+BS2NQrEVS4kkyTulbHSSFFxWsZJEXQDwC4JQoAyEGhuCJKVmpAOlAdUNTEwmBFAY6E5OyQFmzHSiAgoNhQDkjGQYCdIDJhPYpy1mJC1mYym7mYCaxWgX1SklIKihJqKTY6idnPJaw7UT6xHcDaT6xGwbQxWT7hXAjOhYaFvSPgZEB6yYaJzJrBQJKDCQXLWGiMy1ho7OhZqBc8oBUUCaiDY21ASlDRErBGhEQuYaowe80uPeB5BJPevug48mi3E0okYdt9sz/+S5pSyp1uZZRg1dAOxzNG0GNMETc623Koo5fcRuF9FXEkTAYGxYwXGetyYV4WuyMqFMsb6b9uiZsAZw8Pg6RM/wAuoI8Pml3cDC3HkI6KsehGQExiYWMSFgHImBcUrChJcplEiA9Y1EysaiCVjEsKKZmgimYAXJWFC5SWPRIcnTFolEwJclsNHZkbNRGdCw7Ti9CzJAFyA1AoBOKwSwE5EsYSgXugEDmSYAH1SZMigrY0YOTo9HhcJhqYhznVb6ghgPhc/Fedlzyk7XB0wxKKplmi3Az/AIcd6jz9VH1tR/P+iG9LH7A1sbgxpQpzOpc8z/7kFPN/O/0M4Q/lRWfxbDjShQH+mfmU15H3OX5ibY+yF1eKMqOZ/wCKmWtBkAFoc3UMOUiBN7K+JTSfLBLa/Bn8Qq0nGabCzpmLm+GaSPMrvwvJXznLkUF90pK9ky5gajYc12jtekbjqFKbaaaKQp2hNegWOLTtvsRsR0VYu1ZOSp0xJRMFTw7nGwsNTspTkkOlYzHYPKzMNjcbmd/P5qMZ2yuylZnKlgo6VjUTKIDsy1hoIuTWLREoWEW9KMiA5aw0GHI2LRzljICUoxCxjpWCQCsYglYKIlAI8FPZKiZQaTMG02P3Kk8MGHe0WMA0EkETaRN4XPnxqKTRXHK+xzsKDNgufdyitccFENXoqEV4ORzl7mlw9mvQLSpVQYcpiBSVrIUG2gtuRqDZQIKzpqgq0zcw+A/iKWUf4rBLP5m7s77j+qhHJ6bp9F5R9SNrsx8Hgc74NgNfOw/OSvOdIjCNmjj6raTe1gB9lyybbOmK2o8zisQXmT4DkqRgkI3Za4OQMxcAQRlIPLdRzTakqK44JoDieA9WQRJY73Xf/V3X5q0ZqQkotFKU4lEOK1hQTXIpgaJJRACUAoApRgqbr3RTA1xwFUd5ItgSoWUBiJQDRxKxqIWCQULMDKAR8pidEgomomVgUaPBqD31IY1zrEGASB3Oy5NZkjDH8zorgi3I9XgvReq73i1k8ySfhZeFk+IxS+WMnX0r+53rA320aDP+nOUZ34huU6ZWEz0uVX/zU6tYn+f7EXoVfMi/h/Q3Cs/znuzCIhrYST+LaiX3Ypfn+w8dHjXbLB9F8DTHtB7p51PoEsviOta7S/Bf9hWlwew2nhMAz/Iaf/US75qa1Grl3kf9OB/Rwr+FF6hxHBsFqFEGLew2Z6pl6jXzSb/qwpQXSEP9L4s0MaByaAjHH7iym30eT9JvSFry0MpsaYNmNa3MSbucRrtdehppOMW2/wAyOSO59GJVxGG9XlrNzPN/WBxDgeTRpHQhBZdQ8lw69gOENtM8tWiTlkibE2MbSF7EW65OQLDVy09Dr91PJHcPGVG7gsSCDTfdj/wEHYhcybgy3EkZXEsAaToN2m7HjRw+hG4XZGW5WczVMplOY4FADJJRNQMoBoElBhSIzIWGiQ5FM1EtE6Se10WzUWqXDajv0wObrfDVTc4oZQbLtDgf7neDfuVN5vYdYvcysZRLHlp2Nu2oPkqqVqxGqESiYhYI6UbJ0E29hdGwUek4RwqkyH4j2txSBgf6jv2C48up8R/MvHD7m5/3kCzA1jdmtAAHgvPyc8nTHg5vHSDOZc8oWyiYdT0oc4Q51rWSekByKVT0h/mWWEXcVa3pKOadaeQfURUq+knJUWnaEeRMR/31ziqx04jyEYvi7iIaD3VlpX7CeqvcHCsc4hzz4fdNHEkNz2UMcyKju/zv9V3wikrRzTk2ysnFIhKGy1ha2x8OhUskPJSEl0ejwNYVqfqKnukyHfqY7ZzfqN1OM9pSULMDiXD30ahY8XFwRo5p0c07grqTTVo5ZLa6ZTIWNZyYJZwvDKtS7WGD+o2HmdUkpJdjxi2XG+jdU6uYPEn5BJ6qGUBzPRr91T/aI+JSPL9B1At0eB0m7F3c/RI8shtiLjcKAIaAB0ACWw0GWLGALVgmN6R4QFjag1acj+xktPnI8Qq4n4EkvJ51WJkQsEeEUTYxr7R8d0wtc2GK7v3H5qEtPBjrI0d69/NTelG9U576g3CT7KzLMmdTYXOhzok63KWenlFWho5IydM0n4Km0aFx5mVwqcmzpcIpFc4dp/T5kqvInAFakGxAHkuvTQjK2yGabj0AGrvUUujkcrJDUQWbOFbYdlwS4bO6HMUzMxrJe49flZdcF8qOSUvmZX9SmF3Hfw5QoO4YzCHksa2aeEoOBBi4XFljtdnZinuVHr6PDG4uiKb7OF6b92nkf5TuFGGo2SKzwqaPH8R4DUpPLHtIcNR8iOYXoRyRkrRwShKLpmjwn0aiH1RO4adByLvsozzXwi8cTXLNp7P6KVlxWVEAuqEKCJcUDC3VYQtBKtfHtAuQm58AMzEcX5AlUWOTJvKkUKuPeQ4WyuEEa7z9FWGPbyJLJfBSyqtCWRlQo1hhqNAsPKiLZOVEFkgLAsY65QSBZLBBnkjJWmjKXKNnGGy8FKmenKXBTar7SO6yKtOYXZpVVnPn8HNorsOaxrcMiDcauFwpyjoF58/vtHfj+4mIbw0nZdm5HBdsuYfgLibNPgFKWaMVbZVY2zawXoVVd/lkd7fNedl+M6XHxvTfsuf7HRDR5X4/M3sF/wBPXfrc1vYSuCfx7d/6sbf48HRHQ/zSN3CehmGp3fLu5geQXm5vjGeSe5xivpy/1OnHpYQfHJpYajhqX+GxgPQfUrzpa6M/4m3+h1LGytxGqx72mpSpuLTZz2gkDoVOWs1be23FfRh9LH32zzXpRXb60ZQ0CI9nQwdfzkvofg+acoSjPw+Dk1EUmmjzmLrtmy9xSRzNFGpigFtyBRQxHFGjVyyt9IFoza3FifdHibKiwykTeWKKNXFPdqfL7q0cKRN5m+hLm7691VJIlubBKNmQMLBs4tWNZwasayQ1EFhwsCzsqJrJDVgNhgIijGsQFbNJ7ZaOwXjZKUmenHmKAo4eSs8iSFUeS5TwBKtpc63NEdRHg08H6PVH+6xzuwJV56zHD70kv6nPHBkl0megwXoPVIlwDR/Mb+QXm5vjungrVv8AA6ofDcj74PTYD0LYGw9/+0fUry38XeTJuiq/E746ZRhtfJpYf0XoNNmz3v8ADRcubXazNNxjkpfRDwwYoL7posbSpiAGjoAAuHJPHVZG5P6ts6FGX8PAFTHAD2QlU21/pxSDt92LpcRmcxAgE2VcSnJP1ANLwYtfije/crnWlgvqNvZl4rjXgqxweyBuMvGcdlsHUaHouiOBeQbjynHONkPbvIItc2hevoYKNnPlZkV+LVDYNInnZetix7nwceSexclWoXH3nHsLLujp4o4pahvoX6qNP6qqil0Tc2+yAETWCWoDJnQjQASFggwsE6FjWEAsCww1MLZ2VY1hZFgWE2miK5BtpoA3D6VFDoTeeg4bwp9Vrco8dAPFfKfE9bjwZZKTPe0eN5MSaPR8N9GmMM1DmPJth5r5/P8AGsklWNV9Wd8NIl949HguF0W6MaCNZEn4ryp6zUzfM2vw4/sX9KCXRr0ntboUsU7u/wBQMc3iEaBduLLkiqghJRT7OrYwkZgQI1HJdTwTktyde4m5Lgq0+LBpcZk5bK2DF6bcr5FlK+CjjONAw4a6HvzT+mpO65NuaMXFcZMm6dYmCyhW447SYtCdQBZlYjifVUWMFmbiOKdVSOFsVzoycVxcc10w07JvKimXuqEEkhvLcruw6VJXIjLK/BYfovTwcM4tTzG/qJIXWcNnOaswpkFqAUwHMQGTAIWDYDggMmCGoBskBEDDhYAyE9i2dCwCWlFMzXAYWFaLuBwT6rg2m0uceW3UnZQz6jHghvyOkHHinkltirPacM9FW04NT23bt0YD9V8hr/jWpzvZp1tXu+/2Pa03w3Fje7I7ft4N5lKLSAOQ0XgfY8k3um7Z6m+KVRNLhtKi43mRfWy68Pw/HfzCPK/BXxWPbnJGk7fBDJo8bfQFkYp/FANIRhghHpGcmynX4x1V1Bi2VG8ZIJM62VoxdciNmfiOJ63TLFZtxn1OKRuqrELuM/EcV6qscNiynRl4njPVXjp2SeW+ii7G1H+6D30C68ejb8EMmdR+8wWYVzvffHQX+K7sehXl0cstWv4V+ZFHDtG3ndDYonQm2kXGIhGEKmH7xHU8YxT2wuxnnJ2ClsJLkXZkAQgMgcq1BsBzVmMmQ5qBkyGhZBYcIiDCYRFSsGFhiCPNBhs1uBcHdXMk5aY9553PJvMrl1GpWJfUvi07yP6H0PhRpYVoNNoB2m5PNzjuvAzKWWe+fL/serihHGqjwHieNCoZdZ3MaLnnC+WWRm1eJbJHEJ1PiRaHXuRCXaHgz6mM6orGBsr1Mf1TLEK5FWrxBUWMVyKdfinVUjisR5KMzEcY6q8cDJyyt+Ci7HPf7oJ+XmrLDFdiNyZDcK93vOjtddeDB6nK6OfNmjj77LFHDMbsCeZuu+OKEfBwzzZJeR5cq/Qkc11ytYaK9MLil2erDpFimEowxpvpKtgTuzi1srqINR1uX5zVpZDjiuQWjz3RXuFnfUfn50TJm4oXluhY98AEIWE54sszLsgIoLIAv+dFgvo4rGGFETomOQ+y34A/E0uB8NbVdmqOy0mn2jN3fyt+pXLqc6h12dWDA8j+hv4niTQYpgNYLNA2AXkylbs9VJJUitU4hKlKxkJdjlFwsbdQp2OQ9I28TUx/VMsYN5XqcR6p/TZN5EUMVxS57lUjg9xHlb6KoxFR/ugnroPNUcYREUZvsczhpN3u8G/dK8nsh/TS7COFY3Ro8bn4oxk32Z8dBItgQdN8Ar1NG0sbPM1auaBbcroT5IPhDGtTIRs4DoeaNMbtiKQsuJ8M9WC4HNQozdKx4Nhf85LriqikmeRkk5zbZDoKdxTEVoEDXeVNvkZuwHNtG6PCCmKzT0QuylUC46JHLoKRB1TqXgIGyFh4sYxoIJ3G6aLtCt06JLTyWpgtDTSjVUarsVSvoDN/TqhYaBLyLAka6FQy4oTq0Xx5ZR6IOIf+7z+65ZaOL+6zpjq5LtAuxVQWt5/dRejd8FFq00A/EVP2/ELfZJoH2mL8gmpV5fEI/ZJBWdPpiC6oeQ8UfszQryJBNw7jq7yCp9mSJ/aK6Q2jQbc6nqnhjj1RKead9mthz7I7LysqSm0vc9XG7gmyKxSIaRUIV10QZyBrQylEHuvV0delyeXqucnBzGjr1K6Y7OiDbYwkf0WnJLoXkhrTrz5rJuuAtroRRXHNWevB8DMs/VNCLZHUz2xr3DbG/wDddXC5PNlb6BNW/X6aJJTdWNs4ONSORQ3OKBtTYirU/OqlKRWMSc0Ak6nkqKcUuTVb4AaPuhVqgv3Ja2/IIpqwN8DcvMT4K3bEv2JpMieoQikujSd0C2/Qp4u0HhM7KTczP5dTW6XLBaXCOyki0T13Q5apBtJ8gAzbQ/kpXJdDNULebwhyOkSxwA2J84Txb9gNO/oSXTrYT8Fnb7BVEgyCh5KQVIrNdEpbXkpNdB1H8hC0mq4JKPuQCTpoptvwFpLs1sGPYb2Xj5uJs9bA7xo6qpWUkVCuhPg5LdnQlswbRYx9F6WmnWLo8/U16hLtB8dNF2Qnaujnj5HUjseW3NFTjbVE5As27X7pYuojMr0wudnrx6GsTwdHDqpXOiHn4+Q5FM3wQQneZAj4oX7j+KOqSTbT5ypO5M0aS5BFAzzMGG9tYTyjJ8UNuTQpzjJ++8KSk1Kh0lRapEv2mPAgLoUpOvJGSUBpAA579kdyUSfLZEJoO0gg0uvWFoy+agy+hDvZN72+f9k05uHYeJLgDNJs6TpH3SOXs+R3FpcoN9F0B2h3BWcJUn5EU48orhhzSpJNyK2qHVqQMZbc10Sx9UTjNrsH1QG6akujb2xZo3Qofe6JyWshtDGdPkingzra6Hp2GedeBlCkNHajSRKMIrqROc5do7KSeQ5qTts1pL6mlR08/mvF1j/1XR7Oi/8ATEXWXNZ0SKhXQn8pyPs5I5DUHT3Pa3Nd+mfyHmaz79I6pcyO0x8leWSUpcHNHhUS0xp+RsjDJTM+QqlWG2HPzVfV3PgEY3LkH1JAus4M7oaqEuOgmtIGmtwptyXDRwzlulZBZmt2RXzOmbdt5JrUANfABPOCg/mBHI30N9U3L7p7yrJwq0hd0r7EUBBAIsZvGh2UoO3yUk21aFOojNYaC4vfqpTjU6SHU/ltsYKR3ga/HustyfIrkjhTOnxkRZBxm/wM5IcRAEnWVZuqVk7vwMNAhuY9x91ba0rYnqJypCpgTAM8/sp5J0lwinbqytQGeoSBA28ALlaMbkdmeW3Ek3yX6mFkfq8TOq6tio85ZqfgqClFyDPP6qSgk7Lue7oEtOoRNa8k+qKKTNuR1OmCbH7LJWzSlSHOp25J2uCalbEkwJSWkiiVugQCdCfzqpuXsN12SKZgR5CNCpNSaM5Iu4UHLfVeJq7WR2e3oecSoiuFyJnS0U10J/Kcr7JSNhObTkjW5t9V24I2keZq5VNl7DlwsL352iPzyXr6ec72rk87Jtq2W8fgWNy5XXcxrj/K46tlUyadS46YqyVXNmM6gZDSN5Xnem8b2tcnUppxtF8smTyPxXW3atHMpVwc6nZTlF0mBS5INO1thutSa4CpchNbmiduqq36qp9oVvb0QW87KeP6sNgZZt99VoO7GuhgoOuSCOWyKd3uA5LwJ9Xlm+vO8LfdQynuoFw9kSJOnTukk1sTf7DLvgPC0g50nSbg7nktjSdNi5JOMaQ/HVguzJNKJHDBiqERDj5KGPbJVN0VyXfyg4Q0w2GkHxv5Lpg4pcDZvVcvnQ9s7GQqpcEXXkEM5/FarDdA+og/RbZTDvtA1DBQfAY8oiIQUa6DdnVDZDI+DR7K77X581HJKlZdckkAxBIETtHkkbvoCdeAqbpcMpEaGBcJFNSkqFkqTvss0N9bFeJr+MvB7vw13hBrrhO2RSK6Iv5TkfZyRsYs4QZobaNCd7r2ND/qQUejxdc9uRsbh8OWyZMA8tV2YMGxto455E6GkmOx81TJkah9bErkl5nsfgtKaavwzLgJjYHfVBNpCyds0uH8IqVByb+52nhzSynXFjwxSnz49zTHo7SGrnOPQBoPaVPl+C3oxX8VsP8AhKVO0CetaiPMZwQmV0TcIJ8r9V/kS71fKiB1rUP+blmn7jxjH2X5gmoznS/0vn5UUu1FFNL2E1aQOx8G1nfKiEyihZO+kZlalF8p8adQf/KEyRF8f8X7mdUvoB2kW8BmPyStjx4/5/mhL6kQkcq7KVfQh1TMRfdGUt/A6jSLdOJMXFoNwD2MXS+mlLtEZXSspM4cZ1MdI+66Fhdnd9ug48/saOHpOB9ky3rt5yfiVfGpr8Dkz5MEldUy3l5i/NX/ABOG66YFUgDVBjRTYtr2my1pjuMkc4CFgK7Eh6HBSiMgcDOnLT4qUoqXA25xHhjRFoG++1kHsj3wJcmS2i2LdzHzReOO3j9BXOV8nYdkA9/wr5r4mtuRfgfR/C3eN/iBiGrzEz0JIouC7I/dOR9kQphL+CkN0vMiBeR819FoHLHiUZL8D5/WyjPK3FjtrzM/Douncq57OV8PgEs/v9VDbb4NZYoYcu0Gm+ypFXViN+x6HgXBwXjMA8xIEwBGvihkZbTwUpV2euocFnUBokABzpvvcaqO5I9SOltcpfmJqsphxpljS4G4EPmxuXPt4Hom5YjUIy2UrEVtxLBGv/nptIH8wFOB/VYD4/7/AGKFarGr2gc/4pg8JFP6okZPnv8A+v2E1Kx1zE9RWxbx4ZWgHwWsCTfn9ZP/AGMjG1xvfu2r/wDpUv5JrJS67/v/AJMXFV2i8AdmsHyB+aVtIVN3wVx7Yk+Ame2uiMakrA3tYl2GBmfPzlRmq4Y6yNdCamCAcBMg89jrBUZyakl+pSOZ035LTnWH2VX8/wApGuRlEACCfNevGq5JTtu0OdbRM0IuexE31KUpXBLmzqmqwJ10IfQO1lNw9iscnuTTndNEEq8C30yDIPglcWuUOpJqmNBi/OFDJKmL2WaMX05wd/zVPGSadkZWugKDYv8ApmPsVKEtnPjoabv8S1ToGJvB0JFrax5jzXgfGJR9SKT8HvfBbcJN+4nEMXkKR7EkUXUl2Ql8tHHJU7HYei0SXaiLcl7Gi0ca3z5fseLrdXKXyQ69w3Agxvrr8J7LtySlu2ex56ar6FqsYi82I/ur5puO2nyRjzYfD2y8D2dZ9uzTH6T3Ulk/hRRJXye+qYJz2B2QNaR+giGgj9JaSIlBNJ9noTxznDiNL6FRjKlG5ESTDgBOX2AG3EBoySBf3jomdPpkYrJj+8q+peHERlJtLYJvqbCYPSVPYdLzOr8opV+MUwDdpqOi4g5QDftp8UdjJvPBLmrYvF8aZHvAkXAizTzFrFCnY0ssKuzFxPH9TmJPJtj2LhdZ8EPVfuY2K45msAb/ALiT85XNLUxTpB5aE1Zy5iY5ACJXVJOMN/5HOpbpUV3BlpkybX2GpPignBx3e463LoJjhIA5fEf3+Cmp8/I+xZLi2c43O2o/ujVN88g8EPAaOZERf86qMvTxxe3ljRtsAtDxMkXMdkMcdy3Nu3/Xga9jqrLWIpAr3JQT6OeEmhTDeCgvYdpVaDNODKO2mKpWqCeDqPJZ8Ai10yPWT9QimHbQl9O8hLt5sdS45Htp2T0TcuQH0ZXPmx7xozoh5g5fAHruoza3bWMlxZd4c31rm02gjM7KO5suXWaqOLFJ+1/oNiwOeVL3PXcewJbTpNyhrW5msaIMiAS6ZuTqV+eafVSzZJZG7b7f+39D7iOGOOChHweaq4WV3eqkK0eh9HfRfOwvOQ5mvbDploIs4Ro7quWWuk88cULXIk9PF43u8o8i6i1pO+o8JkL9D0ijFX2mfETm729UxTcUC0iLzebkEafnVHJlSi0135M8TjJMjDNBiTaJG9uSlhUW05vrlf4NkbV0c+WkHnNhsN08E4yU/cyqSoq/xTmz6uq9vRrnNnuAmUFzTOqDkuGgWccrz7VV5OxLiT8Ssl4seeO+QK/EqhMue4+Nz4o0xVhiyGYk8zCzx88MV40ujUwnHn0xDWU3s1yvYCZ55tUmeMu4FMM3jVNJ/iHiONUawc00yx0SMsETtyi653k+V2UzU47qpmNTEXGs+ULhjuu0SbvguufAAXoTk1BRRzJW7JNIDTTZNOG35V5BvZLhEWiIWjjaj10Bc+Tqg/dfbTRPki4u3yaP0AqMuL7R2BUciTad2NGT9hlNuRonWB5KyTwpcdiye98FmnB1XrqiErXQdTDjX5IuIscj6K9RoNtErVlYtorNaWnmppUy1qSDLpTi1Qp1M7JHu8FFKPkZSrHQ6oqV9iSxrtDS47IsSiDTBvuubJivkKk1wXOD1MlVj/2uB8ivM1emlqMc4/RlcOb08sZPwz6caTatMveQ4e+2P0wIAn6cyV+XOWTDk9FKmnTs++i4zW5cplfC8CAu4zmsQBHvGddtlaOscpOEe/AHGuRnH64wlOGGHOYWtZqADMu5iJXf8K+H6jLq0prrls4tdqoYsDl+R8tq05MgkL9Nx41So+I3tt2IqUid+h2kJcmFyuvyKRmkhLCWEAaDnqRyXmxi4T20VdTVssPqToZt816sUn0yKj7mJjqzg7QKc3TPQxQi4lZuIk6JFPyWeOl2Ww3MNYVKUkQvawA1zdLpVuj0NcZfQaah5x0RcvqLtSCZcg2zc5sRyXLODl4FdpV4LtGnc7gkHy2TY8LT+ZdnPOXA9lN2abHorwwfNdEnKO2izlnv3XTKCdNLkjdDH4UGJKfJiTSTFWVroV6psbQTzUHCMuGPulZXdM2AA5nf7KSht5irZVU1z2Jr5nmCYjca9Ap45zavIVhtx8m5iKDYkL1/B5sZNcFWk8ixQiysopicQZWY+PgQUCpXMyk5KqhjDPNHsV0h3qOaO0nv9iMsLUa7OoyD0SJOzSpo1KAB0TOKaOOdo08HxZ9L2Q6xuWm41/ovl/i3wfBqMm5qpe6PqPg2rmsFPlJlvF+mFXLEtHUC68PF/wDmMUZJuTPZ+2fQzWY41mlz3EucTJNzANgvrtBooYY/Kj5X4vq5TyenfCKVbDhersR5MZtFKq4NStpHRFORVqVmzc3UMkYSlZaMJJcFesCNPghVdFY0+GVKkGxSun2Xja5Qn+GSONFPUDY6FlLaK1ZapVGGxVozi+GRlGa6CdhwdCEXCMuhVklHsJmECyxAllZZZh+p80/pknkLLcE73pABR9Npk3kVdBBjRzKb067EtsJ1QxECEWBQVgOrR+lp+Cm0vYZY78sq4rEgtjLEHVbhRotjxVLuxFJ8WlskAwYJhc80r4LShfNM36zl6fg8mJWe5LZZIU5FjorVNZUy0eUHTaCLpkLJtPgY2mAsI5MlhRQJI4omJLbKcuDXyBmIuEg1XwT60k35Bcmo5kj1vhyUcbr3K2LqGFFJHoWXMCYptI1gn4rrxfdPndZznkiyMU4i8eSsczRmYs3U5HRiMnEG65ZHdBHU6h0TQkwyiuw3sVJJdiJskCyRmDawFFJMVtkPYla5CpC3CEr4HXI+lTHVNFWSlJlzADNVa06Tp2VISe5InJcWbLfacZ2Fl3HFQGIojKOpbP8AuUpcjQdNsrYugIOvOZM6LNcDQk0yrT0NyYMX8Apln2VMS6B5j4wpstjigaI0HT6qckmGbdH/2Q=="/>
          <p:cNvSpPr>
            <a:spLocks noChangeAspect="1" noChangeArrowheads="1"/>
          </p:cNvSpPr>
          <p:nvPr/>
        </p:nvSpPr>
        <p:spPr bwMode="auto">
          <a:xfrm>
            <a:off x="155574" y="100106"/>
            <a:ext cx="304800" cy="283940"/>
          </a:xfrm>
          <a:prstGeom prst="rect">
            <a:avLst/>
          </a:prstGeom>
          <a:noFill/>
        </p:spPr>
        <p:txBody>
          <a:bodyPr vert="horz" wrap="square" lIns="88751" tIns="44376" rIns="88751" bIns="44376" numCol="1" anchor="t" anchorCtr="0" compatLnSpc="1">
            <a:prstTxWarp prst="textNoShape">
              <a:avLst/>
            </a:prstTxWarp>
          </a:bodyPr>
          <a:lstStyle/>
          <a:p>
            <a:endParaRPr lang="en-GB" sz="1585"/>
          </a:p>
        </p:txBody>
      </p:sp>
      <p:sp>
        <p:nvSpPr>
          <p:cNvPr id="122888" name="AutoShape 8" descr="data:image/jpeg;base64,/9j/4AAQSkZJRgABAQAAAQABAAD/2wCEAAkGBxQTEhUUExQUFRQVFBQUFBQVFBQUFBQUFBUWFxQUFRQYHCggGBolHBQVITEhJSkrLi4uFx8zODMsNygtLisBCgoKDg0OGhAQGywkHyQsLCwsLCwsLCwsLCwsLCwsLCwsLCwsLCwsLCwsLCwsLCwsLCwsLCwsLCwsLCwsLCwsLP/AABEIANQA7gMBEQACEQEDEQH/xAAbAAACAwEBAQAAAAAAAAAAAAACAwEEBQAGB//EAD8QAAEDAgQEAgkCBAUDBQAAAAEAAhEDIQQSMUEFUWFxgZEGEyIyobHB0fBCUhRi4fEzQ4KS0gcVI3KissLD/8QAGwEAAwEBAQEBAAAAAAAAAAAAAQIDAAQFBgf/xAA1EQACAgEEAQIDBgUEAwEAAAAAAQIRAwQSITFBE1EFImEUMnGRoeFCUoGx0SPB8PEVM6IG/9oADAMBAAIRAxEAPwD57ruvbuzwegmtCyA2wi+dgmBQbXKiFaY5jwqJk3FhZgU24FNEFw5Ss2FWLPkptjINgKaIG0EDCrYpBqFCzbURnK1mpBSg2agRqpt8h8DQE1k7CaUbAxpqBPYm1iqtSEjZSMQPWlZSG2Eh6a7Fo7Mgmagg6VrBVAOI5oWMkwC5BsZIA1ErGURNR3NJIpFCXFTY6AS2MdK1mJJRNRwKUwQRQoxoTCsNrVSK8itjGtTitnOAWMRIS2bk71iWzbQgVWPCAGAN09i2Q4hC0HkNsQimK7Ie4JZMyTK5qKLZbaGKxRUhdiJbWR3G2IIVU6lwI4gF6DY9Al6XcFRJaUUwMIvKZsG1DKeJIBHMfhQUhXjTZXcUGylEShYaCp81rA/YColbsaIolKxwYSMJxchYaALkLDRLVgB5kQUE1OhWNBVLEaCzrWDaDmQsNAFyVsaiWFaLtmY5rgqpk6YOZGw0cCtZqGU6ZduB3RQrkkQ+ke/ZJNGUkV3NUmVTJuibg4I2AIIpgJTMwBKRjUc2osmbaOY8KiZNpkucFm0BJkU6uUhwiRpIB+BS2NQrEVS4kkyTulbHSSFFxWsZJEXQDwC4JQoAyEGhuCJKVmpAOlAdUNTEwmBFAY6E5OyQFmzHSiAgoNhQDkjGQYCdIDJhPYpy1mJC1mYym7mYCaxWgX1SklIKihJqKTY6idnPJaw7UT6xHcDaT6xGwbQxWT7hXAjOhYaFvSPgZEB6yYaJzJrBQJKDCQXLWGiMy1ho7OhZqBc8oBUUCaiDY21ASlDRErBGhEQuYaowe80uPeB5BJPevug48mi3E0okYdt9sz/+S5pSyp1uZZRg1dAOxzNG0GNMETc623Koo5fcRuF9FXEkTAYGxYwXGetyYV4WuyMqFMsb6b9uiZsAZw8Pg6RM/wAuoI8Pml3cDC3HkI6KsehGQExiYWMSFgHImBcUrChJcplEiA9Y1EysaiCVjEsKKZmgimYAXJWFC5SWPRIcnTFolEwJclsNHZkbNRGdCw7Ti9CzJAFyA1AoBOKwSwE5EsYSgXugEDmSYAH1SZMigrY0YOTo9HhcJhqYhznVb6ghgPhc/Fedlzyk7XB0wxKKplmi3Az/AIcd6jz9VH1tR/P+iG9LH7A1sbgxpQpzOpc8z/7kFPN/O/0M4Q/lRWfxbDjShQH+mfmU15H3OX5ibY+yF1eKMqOZ/wCKmWtBkAFoc3UMOUiBN7K+JTSfLBLa/Bn8Qq0nGabCzpmLm+GaSPMrvwvJXznLkUF90pK9ky5gajYc12jtekbjqFKbaaaKQp2hNegWOLTtvsRsR0VYu1ZOSp0xJRMFTw7nGwsNTspTkkOlYzHYPKzMNjcbmd/P5qMZ2yuylZnKlgo6VjUTKIDsy1hoIuTWLREoWEW9KMiA5aw0GHI2LRzljICUoxCxjpWCQCsYglYKIlAI8FPZKiZQaTMG02P3Kk8MGHe0WMA0EkETaRN4XPnxqKTRXHK+xzsKDNgufdyitccFENXoqEV4ORzl7mlw9mvQLSpVQYcpiBSVrIUG2gtuRqDZQIKzpqgq0zcw+A/iKWUf4rBLP5m7s77j+qhHJ6bp9F5R9SNrsx8Hgc74NgNfOw/OSvOdIjCNmjj6raTe1gB9lyybbOmK2o8zisQXmT4DkqRgkI3Za4OQMxcAQRlIPLdRzTakqK44JoDieA9WQRJY73Xf/V3X5q0ZqQkotFKU4lEOK1hQTXIpgaJJRACUAoApRgqbr3RTA1xwFUd5ItgSoWUBiJQDRxKxqIWCQULMDKAR8pidEgomomVgUaPBqD31IY1zrEGASB3Oy5NZkjDH8zorgi3I9XgvReq73i1k8ySfhZeFk+IxS+WMnX0r+53rA320aDP+nOUZ34huU6ZWEz0uVX/zU6tYn+f7EXoVfMi/h/Q3Cs/znuzCIhrYST+LaiX3Ypfn+w8dHjXbLB9F8DTHtB7p51PoEsviOta7S/Bf9hWlwew2nhMAz/Iaf/US75qa1Grl3kf9OB/Rwr+FF6hxHBsFqFEGLew2Z6pl6jXzSb/qwpQXSEP9L4s0MaByaAjHH7iym30eT9JvSFry0MpsaYNmNa3MSbucRrtdehppOMW2/wAyOSO59GJVxGG9XlrNzPN/WBxDgeTRpHQhBZdQ8lw69gOENtM8tWiTlkibE2MbSF7EW65OQLDVy09Dr91PJHcPGVG7gsSCDTfdj/wEHYhcybgy3EkZXEsAaToN2m7HjRw+hG4XZGW5WczVMplOY4FADJJRNQMoBoElBhSIzIWGiQ5FM1EtE6Se10WzUWqXDajv0wObrfDVTc4oZQbLtDgf7neDfuVN5vYdYvcysZRLHlp2Nu2oPkqqVqxGqESiYhYI6UbJ0E29hdGwUek4RwqkyH4j2txSBgf6jv2C48up8R/MvHD7m5/3kCzA1jdmtAAHgvPyc8nTHg5vHSDOZc8oWyiYdT0oc4Q51rWSekByKVT0h/mWWEXcVa3pKOadaeQfURUq+knJUWnaEeRMR/31ziqx04jyEYvi7iIaD3VlpX7CeqvcHCsc4hzz4fdNHEkNz2UMcyKju/zv9V3wikrRzTk2ysnFIhKGy1ha2x8OhUskPJSEl0ejwNYVqfqKnukyHfqY7ZzfqN1OM9pSULMDiXD30ahY8XFwRo5p0c07grqTTVo5ZLa6ZTIWNZyYJZwvDKtS7WGD+o2HmdUkpJdjxi2XG+jdU6uYPEn5BJ6qGUBzPRr91T/aI+JSPL9B1At0eB0m7F3c/RI8shtiLjcKAIaAB0ACWw0GWLGALVgmN6R4QFjag1acj+xktPnI8Qq4n4EkvJ51WJkQsEeEUTYxr7R8d0wtc2GK7v3H5qEtPBjrI0d69/NTelG9U576g3CT7KzLMmdTYXOhzok63KWenlFWho5IydM0n4Km0aFx5mVwqcmzpcIpFc4dp/T5kqvInAFakGxAHkuvTQjK2yGabj0AGrvUUujkcrJDUQWbOFbYdlwS4bO6HMUzMxrJe49flZdcF8qOSUvmZX9SmF3Hfw5QoO4YzCHksa2aeEoOBBi4XFljtdnZinuVHr6PDG4uiKb7OF6b92nkf5TuFGGo2SKzwqaPH8R4DUpPLHtIcNR8iOYXoRyRkrRwShKLpmjwn0aiH1RO4adByLvsozzXwi8cTXLNp7P6KVlxWVEAuqEKCJcUDC3VYQtBKtfHtAuQm58AMzEcX5AlUWOTJvKkUKuPeQ4WyuEEa7z9FWGPbyJLJfBSyqtCWRlQo1hhqNAsPKiLZOVEFkgLAsY65QSBZLBBnkjJWmjKXKNnGGy8FKmenKXBTar7SO6yKtOYXZpVVnPn8HNorsOaxrcMiDcauFwpyjoF58/vtHfj+4mIbw0nZdm5HBdsuYfgLibNPgFKWaMVbZVY2zawXoVVd/lkd7fNedl+M6XHxvTfsuf7HRDR5X4/M3sF/wBPXfrc1vYSuCfx7d/6sbf48HRHQ/zSN3CehmGp3fLu5geQXm5vjGeSe5xivpy/1OnHpYQfHJpYajhqX+GxgPQfUrzpa6M/4m3+h1LGytxGqx72mpSpuLTZz2gkDoVOWs1be23FfRh9LH32zzXpRXb60ZQ0CI9nQwdfzkvofg+acoSjPw+Dk1EUmmjzmLrtmy9xSRzNFGpigFtyBRQxHFGjVyyt9IFoza3FifdHibKiwykTeWKKNXFPdqfL7q0cKRN5m+hLm7691VJIlubBKNmQMLBs4tWNZwasayQ1EFhwsCzsqJrJDVgNhgIijGsQFbNJ7ZaOwXjZKUmenHmKAo4eSs8iSFUeS5TwBKtpc63NEdRHg08H6PVH+6xzuwJV56zHD70kv6nPHBkl0megwXoPVIlwDR/Mb+QXm5vjungrVv8AA6ofDcj74PTYD0LYGw9/+0fUry38XeTJuiq/E746ZRhtfJpYf0XoNNmz3v8ADRcubXazNNxjkpfRDwwYoL7posbSpiAGjoAAuHJPHVZG5P6ts6FGX8PAFTHAD2QlU21/pxSDt92LpcRmcxAgE2VcSnJP1ANLwYtfije/crnWlgvqNvZl4rjXgqxweyBuMvGcdlsHUaHouiOBeQbjynHONkPbvIItc2hevoYKNnPlZkV+LVDYNInnZetix7nwceSexclWoXH3nHsLLujp4o4pahvoX6qNP6qqil0Tc2+yAETWCWoDJnQjQASFggwsE6FjWEAsCww1MLZ2VY1hZFgWE2miK5BtpoA3D6VFDoTeeg4bwp9Vrco8dAPFfKfE9bjwZZKTPe0eN5MSaPR8N9GmMM1DmPJth5r5/P8AGsklWNV9Wd8NIl949HguF0W6MaCNZEn4ryp6zUzfM2vw4/sX9KCXRr0ntboUsU7u/wBQMc3iEaBduLLkiqghJRT7OrYwkZgQI1HJdTwTktyde4m5Lgq0+LBpcZk5bK2DF6bcr5FlK+CjjONAw4a6HvzT+mpO65NuaMXFcZMm6dYmCyhW447SYtCdQBZlYjifVUWMFmbiOKdVSOFsVzoycVxcc10w07JvKimXuqEEkhvLcruw6VJXIjLK/BYfovTwcM4tTzG/qJIXWcNnOaswpkFqAUwHMQGTAIWDYDggMmCGoBskBEDDhYAyE9i2dCwCWlFMzXAYWFaLuBwT6rg2m0uceW3UnZQz6jHghvyOkHHinkltirPacM9FW04NT23bt0YD9V8hr/jWpzvZp1tXu+/2Pa03w3Fje7I7ft4N5lKLSAOQ0XgfY8k3um7Z6m+KVRNLhtKi43mRfWy68Pw/HfzCPK/BXxWPbnJGk7fBDJo8bfQFkYp/FANIRhghHpGcmynX4x1V1Bi2VG8ZIJM62VoxdciNmfiOJ63TLFZtxn1OKRuqrELuM/EcV6qscNiynRl4njPVXjp2SeW+ii7G1H+6D30C68ejb8EMmdR+8wWYVzvffHQX+K7sehXl0cstWv4V+ZFHDtG3ndDYonQm2kXGIhGEKmH7xHU8YxT2wuxnnJ2ClsJLkXZkAQgMgcq1BsBzVmMmQ5qBkyGhZBYcIiDCYRFSsGFhiCPNBhs1uBcHdXMk5aY9553PJvMrl1GpWJfUvi07yP6H0PhRpYVoNNoB2m5PNzjuvAzKWWe+fL/serihHGqjwHieNCoZdZ3MaLnnC+WWRm1eJbJHEJ1PiRaHXuRCXaHgz6mM6orGBsr1Mf1TLEK5FWrxBUWMVyKdfinVUjisR5KMzEcY6q8cDJyyt+Ci7HPf7oJ+XmrLDFdiNyZDcK93vOjtddeDB6nK6OfNmjj77LFHDMbsCeZuu+OKEfBwzzZJeR5cq/Qkc11ytYaK9MLil2erDpFimEowxpvpKtgTuzi1srqINR1uX5zVpZDjiuQWjz3RXuFnfUfn50TJm4oXluhY98AEIWE54sszLsgIoLIAv+dFgvo4rGGFETomOQ+y34A/E0uB8NbVdmqOy0mn2jN3fyt+pXLqc6h12dWDA8j+hv4niTQYpgNYLNA2AXkylbs9VJJUitU4hKlKxkJdjlFwsbdQp2OQ9I28TUx/VMsYN5XqcR6p/TZN5EUMVxS57lUjg9xHlb6KoxFR/ugnroPNUcYREUZvsczhpN3u8G/dK8nsh/TS7COFY3Ro8bn4oxk32Z8dBItgQdN8Ar1NG0sbPM1auaBbcroT5IPhDGtTIRs4DoeaNMbtiKQsuJ8M9WC4HNQozdKx4Nhf85LriqikmeRkk5zbZDoKdxTEVoEDXeVNvkZuwHNtG6PCCmKzT0QuylUC46JHLoKRB1TqXgIGyFh4sYxoIJ3G6aLtCt06JLTyWpgtDTSjVUarsVSvoDN/TqhYaBLyLAka6FQy4oTq0Xx5ZR6IOIf+7z+65ZaOL+6zpjq5LtAuxVQWt5/dRejd8FFq00A/EVP2/ELfZJoH2mL8gmpV5fEI/ZJBWdPpiC6oeQ8UfszQryJBNw7jq7yCp9mSJ/aK6Q2jQbc6nqnhjj1RKead9mthz7I7LysqSm0vc9XG7gmyKxSIaRUIV10QZyBrQylEHuvV0delyeXqucnBzGjr1K6Y7OiDbYwkf0WnJLoXkhrTrz5rJuuAtroRRXHNWevB8DMs/VNCLZHUz2xr3DbG/wDddXC5PNlb6BNW/X6aJJTdWNs4ONSORQ3OKBtTYirU/OqlKRWMSc0Ak6nkqKcUuTVb4AaPuhVqgv3Ja2/IIpqwN8DcvMT4K3bEv2JpMieoQikujSd0C2/Qp4u0HhM7KTczP5dTW6XLBaXCOyki0T13Q5apBtJ8gAzbQ/kpXJdDNULebwhyOkSxwA2J84Txb9gNO/oSXTrYT8Fnb7BVEgyCh5KQVIrNdEpbXkpNdB1H8hC0mq4JKPuQCTpoptvwFpLs1sGPYb2Xj5uJs9bA7xo6qpWUkVCuhPg5LdnQlswbRYx9F6WmnWLo8/U16hLtB8dNF2Qnaujnj5HUjseW3NFTjbVE5As27X7pYuojMr0wudnrx6GsTwdHDqpXOiHn4+Q5FM3wQQneZAj4oX7j+KOqSTbT5ypO5M0aS5BFAzzMGG9tYTyjJ8UNuTQpzjJ++8KSk1Kh0lRapEv2mPAgLoUpOvJGSUBpAA579kdyUSfLZEJoO0gg0uvWFoy+agy+hDvZN72+f9k05uHYeJLgDNJs6TpH3SOXs+R3FpcoN9F0B2h3BWcJUn5EU48orhhzSpJNyK2qHVqQMZbc10Sx9UTjNrsH1QG6akujb2xZo3Qofe6JyWshtDGdPkingzra6Hp2GedeBlCkNHajSRKMIrqROc5do7KSeQ5qTts1pL6mlR08/mvF1j/1XR7Oi/8ATEXWXNZ0SKhXQn8pyPs5I5DUHT3Pa3Nd+mfyHmaz79I6pcyO0x8leWSUpcHNHhUS0xp+RsjDJTM+QqlWG2HPzVfV3PgEY3LkH1JAus4M7oaqEuOgmtIGmtwptyXDRwzlulZBZmt2RXzOmbdt5JrUANfABPOCg/mBHI30N9U3L7p7yrJwq0hd0r7EUBBAIsZvGh2UoO3yUk21aFOojNYaC4vfqpTjU6SHU/ltsYKR3ga/HustyfIrkjhTOnxkRZBxm/wM5IcRAEnWVZuqVk7vwMNAhuY9x91ba0rYnqJypCpgTAM8/sp5J0lwinbqytQGeoSBA28ALlaMbkdmeW3Ek3yX6mFkfq8TOq6tio85ZqfgqClFyDPP6qSgk7Lue7oEtOoRNa8k+qKKTNuR1OmCbH7LJWzSlSHOp25J2uCalbEkwJSWkiiVugQCdCfzqpuXsN12SKZgR5CNCpNSaM5Iu4UHLfVeJq7WR2e3oecSoiuFyJnS0U10J/Kcr7JSNhObTkjW5t9V24I2keZq5VNl7DlwsL352iPzyXr6ec72rk87Jtq2W8fgWNy5XXcxrj/K46tlUyadS46YqyVXNmM6gZDSN5Xnem8b2tcnUppxtF8smTyPxXW3atHMpVwc6nZTlF0mBS5INO1thutSa4CpchNbmiduqq36qp9oVvb0QW87KeP6sNgZZt99VoO7GuhgoOuSCOWyKd3uA5LwJ9Xlm+vO8LfdQynuoFw9kSJOnTukk1sTf7DLvgPC0g50nSbg7nktjSdNi5JOMaQ/HVguzJNKJHDBiqERDj5KGPbJVN0VyXfyg4Q0w2GkHxv5Lpg4pcDZvVcvnQ9s7GQqpcEXXkEM5/FarDdA+og/RbZTDvtA1DBQfAY8oiIQUa6DdnVDZDI+DR7K77X581HJKlZdckkAxBIETtHkkbvoCdeAqbpcMpEaGBcJFNSkqFkqTvss0N9bFeJr+MvB7vw13hBrrhO2RSK6Iv5TkfZyRsYs4QZobaNCd7r2ND/qQUejxdc9uRsbh8OWyZMA8tV2YMGxto455E6GkmOx81TJkah9bErkl5nsfgtKaavwzLgJjYHfVBNpCyds0uH8IqVByb+52nhzSynXFjwxSnz49zTHo7SGrnOPQBoPaVPl+C3oxX8VsP8AhKVO0CetaiPMZwQmV0TcIJ8r9V/kS71fKiB1rUP+blmn7jxjH2X5gmoznS/0vn5UUu1FFNL2E1aQOx8G1nfKiEyihZO+kZlalF8p8adQf/KEyRF8f8X7mdUvoB2kW8BmPyStjx4/5/mhL6kQkcq7KVfQh1TMRfdGUt/A6jSLdOJMXFoNwD2MXS+mlLtEZXSspM4cZ1MdI+66Fhdnd9ug48/saOHpOB9ky3rt5yfiVfGpr8Dkz5MEldUy3l5i/NX/ABOG66YFUgDVBjRTYtr2my1pjuMkc4CFgK7Eh6HBSiMgcDOnLT4qUoqXA25xHhjRFoG++1kHsj3wJcmS2i2LdzHzReOO3j9BXOV8nYdkA9/wr5r4mtuRfgfR/C3eN/iBiGrzEz0JIouC7I/dOR9kQphL+CkN0vMiBeR819FoHLHiUZL8D5/WyjPK3FjtrzM/Douncq57OV8PgEs/v9VDbb4NZYoYcu0Gm+ypFXViN+x6HgXBwXjMA8xIEwBGvihkZbTwUpV2euocFnUBokABzpvvcaqO5I9SOltcpfmJqsphxpljS4G4EPmxuXPt4Hom5YjUIy2UrEVtxLBGv/nptIH8wFOB/VYD4/7/AGKFarGr2gc/4pg8JFP6okZPnv8A+v2E1Kx1zE9RWxbx4ZWgHwWsCTfn9ZP/AGMjG1xvfu2r/wDpUv5JrJS67/v/AJMXFV2i8AdmsHyB+aVtIVN3wVx7Yk+Ame2uiMakrA3tYl2GBmfPzlRmq4Y6yNdCamCAcBMg89jrBUZyakl+pSOZ035LTnWH2VX8/wApGuRlEACCfNevGq5JTtu0OdbRM0IuexE31KUpXBLmzqmqwJ10IfQO1lNw9iscnuTTndNEEq8C30yDIPglcWuUOpJqmNBi/OFDJKmL2WaMX05wd/zVPGSadkZWugKDYv8ApmPsVKEtnPjoabv8S1ToGJvB0JFrax5jzXgfGJR9SKT8HvfBbcJN+4nEMXkKR7EkUXUl2Ql8tHHJU7HYei0SXaiLcl7Gi0ca3z5fseLrdXKXyQ69w3Agxvrr8J7LtySlu2ex56ar6FqsYi82I/ur5puO2nyRjzYfD2y8D2dZ9uzTH6T3Ulk/hRRJXye+qYJz2B2QNaR+giGgj9JaSIlBNJ9noTxznDiNL6FRjKlG5ESTDgBOX2AG3EBoySBf3jomdPpkYrJj+8q+peHERlJtLYJvqbCYPSVPYdLzOr8opV+MUwDdpqOi4g5QDftp8UdjJvPBLmrYvF8aZHvAkXAizTzFrFCnY0ssKuzFxPH9TmJPJtj2LhdZ8EPVfuY2K45msAb/ALiT85XNLUxTpB5aE1Zy5iY5ACJXVJOMN/5HOpbpUV3BlpkybX2GpPignBx3e463LoJjhIA5fEf3+Cmp8/I+xZLi2c43O2o/ujVN88g8EPAaOZERf86qMvTxxe3ljRtsAtDxMkXMdkMcdy3Nu3/Xga9jqrLWIpAr3JQT6OeEmhTDeCgvYdpVaDNODKO2mKpWqCeDqPJZ8Ai10yPWT9QimHbQl9O8hLt5sdS45Htp2T0TcuQH0ZXPmx7xozoh5g5fAHruoza3bWMlxZd4c31rm02gjM7KO5suXWaqOLFJ+1/oNiwOeVL3PXcewJbTpNyhrW5msaIMiAS6ZuTqV+eafVSzZJZG7b7f+39D7iOGOOChHweaq4WV3eqkK0eh9HfRfOwvOQ5mvbDploIs4Ro7quWWuk88cULXIk9PF43u8o8i6i1pO+o8JkL9D0ijFX2mfETm729UxTcUC0iLzebkEafnVHJlSi0135M8TjJMjDNBiTaJG9uSlhUW05vrlf4NkbV0c+WkHnNhsN08E4yU/cyqSoq/xTmz6uq9vRrnNnuAmUFzTOqDkuGgWccrz7VV5OxLiT8Ssl4seeO+QK/EqhMue4+Nz4o0xVhiyGYk8zCzx88MV40ujUwnHn0xDWU3s1yvYCZ55tUmeMu4FMM3jVNJ/iHiONUawc00yx0SMsETtyi653k+V2UzU47qpmNTEXGs+ULhjuu0SbvguufAAXoTk1BRRzJW7JNIDTTZNOG35V5BvZLhEWiIWjjaj10Bc+Tqg/dfbTRPki4u3yaP0AqMuL7R2BUciTad2NGT9hlNuRonWB5KyTwpcdiye98FmnB1XrqiErXQdTDjX5IuIscj6K9RoNtErVlYtorNaWnmppUy1qSDLpTi1Qp1M7JHu8FFKPkZSrHQ6oqV9iSxrtDS47IsSiDTBvuubJivkKk1wXOD1MlVj/2uB8ivM1emlqMc4/RlcOb08sZPwz6caTatMveQ4e+2P0wIAn6cyV+XOWTDk9FKmnTs++i4zW5cplfC8CAu4zmsQBHvGddtlaOscpOEe/AHGuRnH64wlOGGHOYWtZqADMu5iJXf8K+H6jLq0prrls4tdqoYsDl+R8tq05MgkL9Nx41So+I3tt2IqUid+h2kJcmFyuvyKRmkhLCWEAaDnqRyXmxi4T20VdTVssPqToZt816sUn0yKj7mJjqzg7QKc3TPQxQi4lZuIk6JFPyWeOl2Ww3MNYVKUkQvawA1zdLpVuj0NcZfQaah5x0RcvqLtSCZcg2zc5sRyXLODl4FdpV4LtGnc7gkHy2TY8LT+ZdnPOXA9lN2abHorwwfNdEnKO2izlnv3XTKCdNLkjdDH4UGJKfJiTSTFWVroV6psbQTzUHCMuGPulZXdM2AA5nf7KSht5irZVU1z2Jr5nmCYjca9Ap45zavIVhtx8m5iKDYkL1/B5sZNcFWk8ixQiysopicQZWY+PgQUCpXMyk5KqhjDPNHsV0h3qOaO0nv9iMsLUa7OoyD0SJOzSpo1KAB0TOKaOOdo08HxZ9L2Q6xuWm41/ovl/i3wfBqMm5qpe6PqPg2rmsFPlJlvF+mFXLEtHUC68PF/wDmMUZJuTPZ+2fQzWY41mlz3EucTJNzANgvrtBooYY/Kj5X4vq5TyenfCKVbDhersR5MZtFKq4NStpHRFORVqVmzc3UMkYSlZaMJJcFesCNPghVdFY0+GVKkGxSun2Xja5Qn+GSONFPUDY6FlLaK1ZapVGGxVozi+GRlGa6CdhwdCEXCMuhVklHsJmECyxAllZZZh+p80/pknkLLcE73pABR9Npk3kVdBBjRzKb067EtsJ1QxECEWBQVgOrR+lp+Cm0vYZY78sq4rEgtjLEHVbhRotjxVLuxFJ8WlskAwYJhc80r4LShfNM36zl6fg8mJWe5LZZIU5FjorVNZUy0eUHTaCLpkLJtPgY2mAsI5MlhRQJI4omJLbKcuDXyBmIuEg1XwT60k35Bcmo5kj1vhyUcbr3K2LqGFFJHoWXMCYptI1gn4rrxfdPndZznkiyMU4i8eSsczRmYs3U5HRiMnEG65ZHdBHU6h0TQkwyiuw3sVJJdiJskCyRmDawFFJMVtkPYla5CpC3CEr4HXI+lTHVNFWSlJlzADNVa06Tp2VISe5InJcWbLfacZ2Fl3HFQGIojKOpbP8AuUpcjQdNsrYugIOvOZM6LNcDQk0yrT0NyYMX8Apln2VMS6B5j4wpstjigaI0HT6qckmGbdH/2Q=="/>
          <p:cNvSpPr>
            <a:spLocks noChangeAspect="1" noChangeArrowheads="1"/>
          </p:cNvSpPr>
          <p:nvPr/>
        </p:nvSpPr>
        <p:spPr bwMode="auto">
          <a:xfrm>
            <a:off x="155574" y="100106"/>
            <a:ext cx="304800" cy="283940"/>
          </a:xfrm>
          <a:prstGeom prst="rect">
            <a:avLst/>
          </a:prstGeom>
          <a:noFill/>
        </p:spPr>
        <p:txBody>
          <a:bodyPr vert="horz" wrap="square" lIns="88751" tIns="44376" rIns="88751" bIns="44376" numCol="1" anchor="t" anchorCtr="0" compatLnSpc="1">
            <a:prstTxWarp prst="textNoShape">
              <a:avLst/>
            </a:prstTxWarp>
          </a:bodyPr>
          <a:lstStyle/>
          <a:p>
            <a:endParaRPr lang="en-GB" sz="1585"/>
          </a:p>
        </p:txBody>
      </p:sp>
      <p:pic>
        <p:nvPicPr>
          <p:cNvPr id="122890" name="Picture 10" descr="http://energy.sia-partners.com/files/2009/03/tidal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79512" y="3227762"/>
            <a:ext cx="2106234" cy="1744074"/>
          </a:xfrm>
          <a:prstGeom prst="rect">
            <a:avLst/>
          </a:prstGeom>
          <a:noFill/>
        </p:spPr>
      </p:pic>
      <p:pic>
        <p:nvPicPr>
          <p:cNvPr id="122892" name="Picture 12" descr="http://news.seadiscovery.com/image.axd?picture=2013%2F8%2F2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771800" y="3222570"/>
            <a:ext cx="2808312" cy="1749266"/>
          </a:xfrm>
          <a:prstGeom prst="rect">
            <a:avLst/>
          </a:prstGeom>
          <a:noFill/>
        </p:spPr>
      </p:pic>
      <p:sp>
        <p:nvSpPr>
          <p:cNvPr id="20" name="Rectangle 15"/>
          <p:cNvSpPr txBox="1">
            <a:spLocks noChangeArrowheads="1"/>
          </p:cNvSpPr>
          <p:nvPr/>
        </p:nvSpPr>
        <p:spPr>
          <a:xfrm>
            <a:off x="0" y="6552728"/>
            <a:ext cx="2915816" cy="30527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450"/>
              </a:spcBef>
              <a:buClr>
                <a:srgbClr val="4B4F55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6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9202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2"/>
          <p:cNvSpPr>
            <a:spLocks noChangeArrowheads="1"/>
          </p:cNvSpPr>
          <p:nvPr/>
        </p:nvSpPr>
        <p:spPr bwMode="auto">
          <a:xfrm>
            <a:off x="158180" y="1215368"/>
            <a:ext cx="4341812" cy="34229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8751" tIns="44376" rIns="88751" bIns="44376">
            <a:spAutoFit/>
          </a:bodyPr>
          <a:lstStyle/>
          <a:p>
            <a:pPr marL="354390" indent="-354390" algn="ctr">
              <a:tabLst>
                <a:tab pos="2440664" algn="l"/>
              </a:tabLst>
            </a:pPr>
            <a:r>
              <a:rPr lang="en-GB" sz="2290" b="1" dirty="0">
                <a:solidFill>
                  <a:srgbClr val="0070C0"/>
                </a:solidFill>
              </a:rPr>
              <a:t>Major Issues:</a:t>
            </a:r>
          </a:p>
          <a:p>
            <a:pPr marL="354390" indent="-354390" algn="just">
              <a:buFont typeface="Wingdings" pitchFamily="2" charset="2"/>
              <a:buChar char="Ø"/>
              <a:tabLst>
                <a:tab pos="2440664" algn="l"/>
              </a:tabLst>
            </a:pPr>
            <a:r>
              <a:rPr lang="en-GB" sz="1937" dirty="0">
                <a:solidFill>
                  <a:srgbClr val="0070C0"/>
                </a:solidFill>
              </a:rPr>
              <a:t>Rising energy demand;</a:t>
            </a:r>
          </a:p>
          <a:p>
            <a:pPr marL="351307" indent="-351307" algn="just">
              <a:buFont typeface="Wingdings" pitchFamily="2" charset="2"/>
              <a:buChar char="Ø"/>
              <a:tabLst>
                <a:tab pos="2440664" algn="l"/>
              </a:tabLst>
            </a:pPr>
            <a:r>
              <a:rPr lang="en-GB" sz="1937" dirty="0">
                <a:solidFill>
                  <a:srgbClr val="0070C0"/>
                </a:solidFill>
              </a:rPr>
              <a:t>Need to stabilise atmospheric CO</a:t>
            </a:r>
            <a:r>
              <a:rPr lang="en-GB" sz="1937" baseline="-25000" dirty="0">
                <a:solidFill>
                  <a:srgbClr val="0070C0"/>
                </a:solidFill>
              </a:rPr>
              <a:t>2</a:t>
            </a:r>
            <a:r>
              <a:rPr lang="en-GB" sz="1937" dirty="0">
                <a:solidFill>
                  <a:srgbClr val="0070C0"/>
                </a:solidFill>
              </a:rPr>
              <a:t> at 550ppm;</a:t>
            </a:r>
          </a:p>
          <a:p>
            <a:pPr marL="345144" indent="-345144" algn="just">
              <a:buFont typeface="Wingdings" pitchFamily="2" charset="2"/>
              <a:buChar char="Ø"/>
              <a:tabLst>
                <a:tab pos="2440664" algn="l"/>
              </a:tabLst>
            </a:pPr>
            <a:r>
              <a:rPr lang="en-GB" sz="1937" dirty="0">
                <a:solidFill>
                  <a:srgbClr val="0070C0"/>
                </a:solidFill>
              </a:rPr>
              <a:t>Aging fleet of coal &amp; nuclear plant;</a:t>
            </a:r>
          </a:p>
          <a:p>
            <a:pPr marL="345144" indent="-345144" algn="just">
              <a:buFont typeface="Wingdings" pitchFamily="2" charset="2"/>
              <a:buChar char="Ø"/>
              <a:tabLst>
                <a:tab pos="2440664" algn="l"/>
              </a:tabLst>
            </a:pPr>
            <a:r>
              <a:rPr lang="en-GB" sz="1937" dirty="0">
                <a:solidFill>
                  <a:srgbClr val="0070C0"/>
                </a:solidFill>
              </a:rPr>
              <a:t>Concerns about storage </a:t>
            </a:r>
            <a:r>
              <a:rPr lang="en-GB" sz="1937" dirty="0">
                <a:solidFill>
                  <a:srgbClr val="0070C0"/>
                </a:solidFill>
              </a:rPr>
              <a:t>of </a:t>
            </a:r>
            <a:r>
              <a:rPr lang="en-GB" sz="1937" dirty="0">
                <a:solidFill>
                  <a:srgbClr val="0070C0"/>
                </a:solidFill>
              </a:rPr>
              <a:t>nuclear waste;</a:t>
            </a:r>
            <a:endParaRPr lang="en-GB" sz="1937" dirty="0">
              <a:solidFill>
                <a:srgbClr val="0070C0"/>
              </a:solidFill>
            </a:endParaRPr>
          </a:p>
          <a:p>
            <a:pPr marL="345144" indent="-345144" algn="just">
              <a:buFont typeface="Wingdings" pitchFamily="2" charset="2"/>
              <a:buChar char="Ø"/>
              <a:tabLst>
                <a:tab pos="2440664" algn="l"/>
              </a:tabLst>
            </a:pPr>
            <a:r>
              <a:rPr lang="en-GB" sz="1937" dirty="0">
                <a:solidFill>
                  <a:srgbClr val="00B050"/>
                </a:solidFill>
              </a:rPr>
              <a:t>Declining </a:t>
            </a:r>
            <a:r>
              <a:rPr lang="en-GB" sz="1937" dirty="0">
                <a:solidFill>
                  <a:srgbClr val="00B050"/>
                </a:solidFill>
              </a:rPr>
              <a:t>oil &amp; gas reserves 30- 50 </a:t>
            </a:r>
            <a:r>
              <a:rPr lang="en-GB" sz="1937" dirty="0">
                <a:solidFill>
                  <a:srgbClr val="00B050"/>
                </a:solidFill>
              </a:rPr>
              <a:t>years;</a:t>
            </a:r>
            <a:endParaRPr lang="en-GB" sz="1937" dirty="0">
              <a:solidFill>
                <a:srgbClr val="00B050"/>
              </a:solidFill>
            </a:endParaRPr>
          </a:p>
          <a:p>
            <a:pPr marL="345144" indent="-345144" algn="just">
              <a:buFont typeface="Wingdings" pitchFamily="2" charset="2"/>
              <a:buChar char="Ø"/>
              <a:tabLst>
                <a:tab pos="2440664" algn="l"/>
              </a:tabLst>
            </a:pPr>
            <a:r>
              <a:rPr lang="en-GB" sz="1937" dirty="0">
                <a:solidFill>
                  <a:srgbClr val="00B050"/>
                </a:solidFill>
              </a:rPr>
              <a:t>Only 70 years of uranium </a:t>
            </a:r>
            <a:r>
              <a:rPr lang="en-GB" sz="1937" dirty="0">
                <a:solidFill>
                  <a:srgbClr val="00B050"/>
                </a:solidFill>
              </a:rPr>
              <a:t>left;</a:t>
            </a:r>
            <a:endParaRPr lang="en-GB" sz="1937" dirty="0">
              <a:solidFill>
                <a:srgbClr val="00B050"/>
              </a:solidFill>
            </a:endParaRPr>
          </a:p>
          <a:p>
            <a:pPr marL="345144" indent="-345144" algn="just">
              <a:buFont typeface="Wingdings" pitchFamily="2" charset="2"/>
              <a:buChar char="Ø"/>
              <a:tabLst>
                <a:tab pos="2440664" algn="l"/>
              </a:tabLst>
            </a:pPr>
            <a:r>
              <a:rPr lang="en-GB" sz="1937" dirty="0">
                <a:solidFill>
                  <a:srgbClr val="FF0000"/>
                </a:solidFill>
              </a:rPr>
              <a:t>Reduce reliance on </a:t>
            </a:r>
            <a:r>
              <a:rPr lang="en-GB" sz="1937" dirty="0">
                <a:solidFill>
                  <a:srgbClr val="FF0000"/>
                </a:solidFill>
              </a:rPr>
              <a:t>hydrocarbons</a:t>
            </a:r>
            <a:r>
              <a:rPr lang="en-GB" sz="1937" dirty="0">
                <a:solidFill>
                  <a:srgbClr val="0070C0"/>
                </a:solidFill>
              </a:rPr>
              <a:t>.</a:t>
            </a:r>
            <a:endParaRPr lang="en-GB" sz="1937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5" y="1215368"/>
            <a:ext cx="3600400" cy="1512509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290" b="1" dirty="0">
                <a:solidFill>
                  <a:srgbClr val="0070C0"/>
                </a:solidFill>
              </a:rPr>
              <a:t>Policy drivers:</a:t>
            </a:r>
          </a:p>
          <a:p>
            <a:pPr marL="258859" indent="-258859">
              <a:buFont typeface="Wingdings" pitchFamily="2" charset="2"/>
              <a:buChar char="Ø"/>
            </a:pPr>
            <a:r>
              <a:rPr lang="en-GB" sz="1937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Low Carbon Society;</a:t>
            </a:r>
          </a:p>
          <a:p>
            <a:pPr marL="258859" indent="-258859">
              <a:buFont typeface="Wingdings" pitchFamily="2" charset="2"/>
              <a:buChar char="Ø"/>
            </a:pPr>
            <a:r>
              <a:rPr lang="en-GB" sz="1937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Security of Supply;</a:t>
            </a:r>
          </a:p>
          <a:p>
            <a:pPr marL="258859" indent="-258859">
              <a:buFont typeface="Wingdings" pitchFamily="2" charset="2"/>
              <a:buChar char="Ø"/>
            </a:pPr>
            <a:r>
              <a:rPr lang="en-GB" sz="1937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Fuel Poverty;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100" y="5154198"/>
            <a:ext cx="9058277" cy="1159234"/>
            <a:chOff x="38100" y="2406303"/>
            <a:chExt cx="9058276" cy="1022697"/>
          </a:xfrm>
        </p:grpSpPr>
        <p:pic>
          <p:nvPicPr>
            <p:cNvPr id="8" name="Picture 2" descr="Picture12"/>
            <p:cNvPicPr>
              <a:picLocks noChangeAspect="1" noChangeArrowheads="1"/>
            </p:cNvPicPr>
            <p:nvPr/>
          </p:nvPicPr>
          <p:blipFill>
            <a:blip r:embed="rId2" cstate="print"/>
            <a:srcRect t="7315" b="5252"/>
            <a:stretch>
              <a:fillRect/>
            </a:stretch>
          </p:blipFill>
          <p:spPr bwMode="auto">
            <a:xfrm>
              <a:off x="4479703" y="2417589"/>
              <a:ext cx="1765467" cy="1000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8" descr="a2384c207fa606b144b5316b86ccb00egeothermal-energy-plant-400"/>
            <p:cNvPicPr>
              <a:picLocks noChangeAspect="1" noChangeArrowheads="1"/>
            </p:cNvPicPr>
            <p:nvPr/>
          </p:nvPicPr>
          <p:blipFill>
            <a:blip r:embed="rId3" cstate="print"/>
            <a:srcRect b="7635"/>
            <a:stretch>
              <a:fillRect/>
            </a:stretch>
          </p:blipFill>
          <p:spPr bwMode="auto">
            <a:xfrm>
              <a:off x="2786042" y="2427114"/>
              <a:ext cx="1621984" cy="981075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</p:pic>
        <p:pic>
          <p:nvPicPr>
            <p:cNvPr id="10" name="Picture 2" descr="waves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286626" y="2406303"/>
              <a:ext cx="1809750" cy="10226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0" descr="rapesee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100" y="2430685"/>
              <a:ext cx="1296988" cy="973932"/>
            </a:xfrm>
            <a:prstGeom prst="rect">
              <a:avLst/>
            </a:prstGeom>
            <a:noFill/>
          </p:spPr>
        </p:pic>
        <p:pic>
          <p:nvPicPr>
            <p:cNvPr id="12" name="Picture 6" descr="Fig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406765" y="2427114"/>
              <a:ext cx="1307600" cy="981075"/>
            </a:xfrm>
            <a:prstGeom prst="rect">
              <a:avLst/>
            </a:prstGeom>
            <a:noFill/>
          </p:spPr>
        </p:pic>
        <p:pic>
          <p:nvPicPr>
            <p:cNvPr id="13" name="Picture 3" descr="Turbine 1"/>
            <p:cNvPicPr>
              <a:picLocks noChangeAspect="1" noChangeArrowheads="1"/>
            </p:cNvPicPr>
            <p:nvPr/>
          </p:nvPicPr>
          <p:blipFill>
            <a:blip r:embed="rId7" cstate="print"/>
            <a:srcRect l="2937" t="1825" r="508" b="601"/>
            <a:stretch>
              <a:fillRect/>
            </a:stretch>
          </p:blipFill>
          <p:spPr bwMode="auto">
            <a:xfrm flipH="1">
              <a:off x="6316847" y="2407329"/>
              <a:ext cx="898104" cy="1020644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</p:pic>
      </p:grpSp>
      <p:sp>
        <p:nvSpPr>
          <p:cNvPr id="15" name="Rectangle 15"/>
          <p:cNvSpPr txBox="1">
            <a:spLocks noChangeArrowheads="1"/>
          </p:cNvSpPr>
          <p:nvPr/>
        </p:nvSpPr>
        <p:spPr>
          <a:xfrm>
            <a:off x="0" y="6601005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585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188640"/>
            <a:ext cx="7884368" cy="509734"/>
          </a:xfrm>
          <a:prstGeom prst="rect">
            <a:avLst/>
          </a:prstGeom>
        </p:spPr>
        <p:txBody>
          <a:bodyPr wrap="square" lIns="88751" tIns="44376" rIns="88751" bIns="44376">
            <a:spAutoFit/>
          </a:bodyPr>
          <a:lstStyle/>
          <a:p>
            <a:pPr lvl="0"/>
            <a:r>
              <a:rPr lang="en-GB" sz="2730" dirty="0">
                <a:solidFill>
                  <a:schemeClr val="bg1"/>
                </a:solidFill>
                <a:latin typeface="Arial Black" pitchFamily="34" charset="0"/>
              </a:rPr>
              <a:t>Overview of the Energy Industries</a:t>
            </a:r>
            <a:endParaRPr lang="en-GB" sz="2730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58429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601005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585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-36512" y="1148290"/>
            <a:ext cx="9144000" cy="4716602"/>
            <a:chOff x="0" y="836613"/>
            <a:chExt cx="9144000" cy="5063124"/>
          </a:xfrm>
        </p:grpSpPr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0" y="836613"/>
              <a:ext cx="914400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585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273300" y="2270125"/>
              <a:ext cx="193675" cy="889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585"/>
            </a:p>
          </p:txBody>
        </p:sp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1955800" y="2419350"/>
              <a:ext cx="535724" cy="36094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585" dirty="0"/>
                <a:t>37%</a:t>
              </a:r>
            </a:p>
          </p:txBody>
        </p:sp>
        <p:sp>
          <p:nvSpPr>
            <p:cNvPr id="10" name="Text Box 14"/>
            <p:cNvSpPr txBox="1">
              <a:spLocks noChangeArrowheads="1"/>
            </p:cNvSpPr>
            <p:nvPr/>
          </p:nvSpPr>
          <p:spPr bwMode="auto">
            <a:xfrm>
              <a:off x="1954213" y="3052763"/>
              <a:ext cx="535724" cy="36094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585" dirty="0"/>
                <a:t>34%</a:t>
              </a:r>
            </a:p>
          </p:txBody>
        </p:sp>
        <p:sp>
          <p:nvSpPr>
            <p:cNvPr id="11" name="Text Box 15"/>
            <p:cNvSpPr txBox="1">
              <a:spLocks noChangeArrowheads="1"/>
            </p:cNvSpPr>
            <p:nvPr/>
          </p:nvSpPr>
          <p:spPr bwMode="auto">
            <a:xfrm>
              <a:off x="2017713" y="3808413"/>
              <a:ext cx="433132" cy="36094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585" dirty="0"/>
                <a:t>5%</a:t>
              </a:r>
            </a:p>
          </p:txBody>
        </p:sp>
        <p:sp>
          <p:nvSpPr>
            <p:cNvPr id="12" name="Text Box 16"/>
            <p:cNvSpPr txBox="1">
              <a:spLocks noChangeArrowheads="1"/>
            </p:cNvSpPr>
            <p:nvPr/>
          </p:nvSpPr>
          <p:spPr bwMode="auto">
            <a:xfrm>
              <a:off x="1954213" y="5046663"/>
              <a:ext cx="535724" cy="36094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585" dirty="0"/>
                <a:t>20%</a:t>
              </a:r>
            </a:p>
          </p:txBody>
        </p:sp>
        <p:cxnSp>
          <p:nvCxnSpPr>
            <p:cNvPr id="13" name="AutoShape 21"/>
            <p:cNvCxnSpPr>
              <a:cxnSpLocks noChangeShapeType="1"/>
              <a:stCxn id="40" idx="3"/>
              <a:endCxn id="39" idx="1"/>
            </p:cNvCxnSpPr>
            <p:nvPr/>
          </p:nvCxnSpPr>
          <p:spPr bwMode="auto">
            <a:xfrm>
              <a:off x="4405313" y="4598988"/>
              <a:ext cx="2036762" cy="515938"/>
            </a:xfrm>
            <a:prstGeom prst="bentConnector3">
              <a:avLst>
                <a:gd name="adj1" fmla="val 49963"/>
              </a:avLst>
            </a:prstGeom>
            <a:noFill/>
            <a:ln w="38100">
              <a:solidFill>
                <a:srgbClr val="92D05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4" name="AutoShape 22"/>
            <p:cNvCxnSpPr>
              <a:cxnSpLocks noChangeShapeType="1"/>
              <a:stCxn id="40" idx="3"/>
              <a:endCxn id="38" idx="1"/>
            </p:cNvCxnSpPr>
            <p:nvPr/>
          </p:nvCxnSpPr>
          <p:spPr bwMode="auto">
            <a:xfrm flipV="1">
              <a:off x="4405313" y="2487613"/>
              <a:ext cx="2049462" cy="2111375"/>
            </a:xfrm>
            <a:prstGeom prst="bentConnector3">
              <a:avLst>
                <a:gd name="adj1" fmla="val 49963"/>
              </a:avLst>
            </a:prstGeom>
            <a:noFill/>
            <a:ln w="38100">
              <a:solidFill>
                <a:srgbClr val="92D05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5" name="Text Box 29"/>
            <p:cNvSpPr txBox="1">
              <a:spLocks noChangeArrowheads="1"/>
            </p:cNvSpPr>
            <p:nvPr/>
          </p:nvSpPr>
          <p:spPr bwMode="auto">
            <a:xfrm>
              <a:off x="2214563" y="1878013"/>
              <a:ext cx="958917" cy="28826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145" dirty="0"/>
                <a:t>(with others)</a:t>
              </a:r>
            </a:p>
          </p:txBody>
        </p:sp>
        <p:sp>
          <p:nvSpPr>
            <p:cNvPr id="16" name="Line 17"/>
            <p:cNvSpPr>
              <a:spLocks noChangeShapeType="1"/>
            </p:cNvSpPr>
            <p:nvPr/>
          </p:nvSpPr>
          <p:spPr bwMode="auto">
            <a:xfrm>
              <a:off x="539750" y="5691188"/>
              <a:ext cx="376237" cy="0"/>
            </a:xfrm>
            <a:prstGeom prst="line">
              <a:avLst/>
            </a:prstGeom>
            <a:noFill/>
            <a:ln w="38100">
              <a:solidFill>
                <a:srgbClr val="92D05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585"/>
            </a:p>
          </p:txBody>
        </p:sp>
        <p:sp>
          <p:nvSpPr>
            <p:cNvPr id="17" name="Text Box 18"/>
            <p:cNvSpPr txBox="1">
              <a:spLocks noChangeArrowheads="1"/>
            </p:cNvSpPr>
            <p:nvPr/>
          </p:nvSpPr>
          <p:spPr bwMode="auto">
            <a:xfrm>
              <a:off x="977900" y="5538788"/>
              <a:ext cx="1325106" cy="36094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585"/>
                <a:t>Zero/Low CO</a:t>
              </a:r>
              <a:r>
                <a:rPr lang="en-GB" sz="1585" baseline="-25000"/>
                <a:t>2</a:t>
              </a:r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2527300" y="5691188"/>
              <a:ext cx="376237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585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auto">
            <a:xfrm>
              <a:off x="3076575" y="5538787"/>
              <a:ext cx="918649" cy="3609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585"/>
                <a:t>High CO</a:t>
              </a:r>
              <a:r>
                <a:rPr lang="en-GB" sz="1585" baseline="-25000"/>
                <a:t>2</a:t>
              </a:r>
            </a:p>
          </p:txBody>
        </p:sp>
        <p:sp>
          <p:nvSpPr>
            <p:cNvPr id="20" name="Line 6"/>
            <p:cNvSpPr>
              <a:spLocks noChangeShapeType="1"/>
            </p:cNvSpPr>
            <p:nvPr/>
          </p:nvSpPr>
          <p:spPr bwMode="auto">
            <a:xfrm>
              <a:off x="1746250" y="1431925"/>
              <a:ext cx="2062162" cy="2824163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585"/>
            </a:p>
          </p:txBody>
        </p:sp>
        <p:sp>
          <p:nvSpPr>
            <p:cNvPr id="21" name="Line 8"/>
            <p:cNvSpPr>
              <a:spLocks noChangeShapeType="1"/>
            </p:cNvSpPr>
            <p:nvPr/>
          </p:nvSpPr>
          <p:spPr bwMode="auto">
            <a:xfrm flipV="1">
              <a:off x="1841500" y="2301875"/>
              <a:ext cx="4581525" cy="9525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585"/>
            </a:p>
          </p:txBody>
        </p:sp>
        <p:sp>
          <p:nvSpPr>
            <p:cNvPr id="22" name="Line 9"/>
            <p:cNvSpPr>
              <a:spLocks noChangeShapeType="1"/>
            </p:cNvSpPr>
            <p:nvPr/>
          </p:nvSpPr>
          <p:spPr bwMode="auto">
            <a:xfrm>
              <a:off x="1820863" y="2506663"/>
              <a:ext cx="1838325" cy="177800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585"/>
            </a:p>
          </p:txBody>
        </p:sp>
        <p:sp>
          <p:nvSpPr>
            <p:cNvPr id="23" name="Line 10"/>
            <p:cNvSpPr>
              <a:spLocks noChangeShapeType="1"/>
            </p:cNvSpPr>
            <p:nvPr/>
          </p:nvSpPr>
          <p:spPr bwMode="auto">
            <a:xfrm>
              <a:off x="1860550" y="3321050"/>
              <a:ext cx="1600200" cy="963613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585"/>
            </a:p>
          </p:txBody>
        </p:sp>
        <p:sp>
          <p:nvSpPr>
            <p:cNvPr id="24" name="Line 11"/>
            <p:cNvSpPr>
              <a:spLocks noChangeShapeType="1"/>
            </p:cNvSpPr>
            <p:nvPr/>
          </p:nvSpPr>
          <p:spPr bwMode="auto">
            <a:xfrm>
              <a:off x="1881188" y="4186238"/>
              <a:ext cx="1131887" cy="377825"/>
            </a:xfrm>
            <a:prstGeom prst="line">
              <a:avLst/>
            </a:prstGeom>
            <a:noFill/>
            <a:ln w="38100">
              <a:solidFill>
                <a:srgbClr val="92D05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585"/>
            </a:p>
          </p:txBody>
        </p:sp>
        <p:sp>
          <p:nvSpPr>
            <p:cNvPr id="25" name="Line 12"/>
            <p:cNvSpPr>
              <a:spLocks noChangeShapeType="1"/>
            </p:cNvSpPr>
            <p:nvPr/>
          </p:nvSpPr>
          <p:spPr bwMode="auto">
            <a:xfrm flipV="1">
              <a:off x="1900238" y="4643438"/>
              <a:ext cx="1093787" cy="446088"/>
            </a:xfrm>
            <a:prstGeom prst="line">
              <a:avLst/>
            </a:prstGeom>
            <a:noFill/>
            <a:ln w="38100">
              <a:solidFill>
                <a:srgbClr val="92D05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585"/>
            </a:p>
          </p:txBody>
        </p:sp>
        <p:cxnSp>
          <p:nvCxnSpPr>
            <p:cNvPr id="26" name="AutoShape 24"/>
            <p:cNvCxnSpPr>
              <a:cxnSpLocks noChangeShapeType="1"/>
            </p:cNvCxnSpPr>
            <p:nvPr/>
          </p:nvCxnSpPr>
          <p:spPr bwMode="auto">
            <a:xfrm>
              <a:off x="4327525" y="4692650"/>
              <a:ext cx="2065337" cy="515938"/>
            </a:xfrm>
            <a:prstGeom prst="bentConnector3">
              <a:avLst>
                <a:gd name="adj1" fmla="val 49963"/>
              </a:avLst>
            </a:prstGeom>
            <a:noFill/>
            <a:ln w="38100">
              <a:solidFill>
                <a:srgbClr val="C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27" name="AutoShape 25"/>
            <p:cNvCxnSpPr>
              <a:cxnSpLocks noChangeShapeType="1"/>
            </p:cNvCxnSpPr>
            <p:nvPr/>
          </p:nvCxnSpPr>
          <p:spPr bwMode="auto">
            <a:xfrm flipV="1">
              <a:off x="4346575" y="2390775"/>
              <a:ext cx="2065337" cy="2111375"/>
            </a:xfrm>
            <a:prstGeom prst="bentConnector3">
              <a:avLst>
                <a:gd name="adj1" fmla="val 49963"/>
              </a:avLst>
            </a:prstGeom>
            <a:noFill/>
            <a:ln w="38100">
              <a:solidFill>
                <a:srgbClr val="C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28" name="AutoShape 26"/>
            <p:cNvCxnSpPr>
              <a:cxnSpLocks noChangeShapeType="1"/>
              <a:stCxn id="31" idx="3"/>
              <a:endCxn id="32" idx="1"/>
            </p:cNvCxnSpPr>
            <p:nvPr/>
          </p:nvCxnSpPr>
          <p:spPr bwMode="auto">
            <a:xfrm>
              <a:off x="1800225" y="1365250"/>
              <a:ext cx="2605087" cy="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cxnSp>
          <p:nvCxnSpPr>
            <p:cNvPr id="29" name="AutoShape 27"/>
            <p:cNvCxnSpPr>
              <a:cxnSpLocks noChangeShapeType="1"/>
              <a:stCxn id="32" idx="3"/>
              <a:endCxn id="33" idx="1"/>
            </p:cNvCxnSpPr>
            <p:nvPr/>
          </p:nvCxnSpPr>
          <p:spPr bwMode="auto">
            <a:xfrm flipV="1">
              <a:off x="6364288" y="1363663"/>
              <a:ext cx="839787" cy="1588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30" name="Text Box 28"/>
            <p:cNvSpPr txBox="1">
              <a:spLocks noChangeArrowheads="1"/>
            </p:cNvSpPr>
            <p:nvPr/>
          </p:nvSpPr>
          <p:spPr bwMode="auto">
            <a:xfrm>
              <a:off x="2079625" y="1614488"/>
              <a:ext cx="433132" cy="3609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585" dirty="0"/>
                <a:t>4%</a:t>
              </a:r>
            </a:p>
          </p:txBody>
        </p:sp>
        <p:sp>
          <p:nvSpPr>
            <p:cNvPr id="31" name="AutoShape 30"/>
            <p:cNvSpPr>
              <a:spLocks noChangeArrowheads="1"/>
            </p:cNvSpPr>
            <p:nvPr/>
          </p:nvSpPr>
          <p:spPr bwMode="auto">
            <a:xfrm>
              <a:off x="379413" y="1081088"/>
              <a:ext cx="1420812" cy="56673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sz="1585" dirty="0">
                  <a:solidFill>
                    <a:schemeClr val="bg1"/>
                  </a:solidFill>
                </a:rPr>
                <a:t>Oil</a:t>
              </a:r>
            </a:p>
          </p:txBody>
        </p:sp>
        <p:sp>
          <p:nvSpPr>
            <p:cNvPr id="32" name="AutoShape 31"/>
            <p:cNvSpPr>
              <a:spLocks noChangeArrowheads="1"/>
            </p:cNvSpPr>
            <p:nvPr/>
          </p:nvSpPr>
          <p:spPr bwMode="auto">
            <a:xfrm>
              <a:off x="4405313" y="1076325"/>
              <a:ext cx="1958975" cy="57626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66CCFF"/>
                </a:gs>
                <a:gs pos="100000">
                  <a:srgbClr val="2F5E76"/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sz="1585" dirty="0">
                  <a:solidFill>
                    <a:schemeClr val="bg1"/>
                  </a:solidFill>
                </a:rPr>
                <a:t>Gasoline or Diesel</a:t>
              </a:r>
            </a:p>
          </p:txBody>
        </p:sp>
        <p:sp>
          <p:nvSpPr>
            <p:cNvPr id="33" name="AutoShape 32"/>
            <p:cNvSpPr>
              <a:spLocks noChangeArrowheads="1"/>
            </p:cNvSpPr>
            <p:nvPr/>
          </p:nvSpPr>
          <p:spPr bwMode="auto">
            <a:xfrm>
              <a:off x="7204075" y="1079500"/>
              <a:ext cx="1581150" cy="56832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CC66"/>
                </a:gs>
                <a:gs pos="100000">
                  <a:srgbClr val="765E2F"/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sz="1585" dirty="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34" name="AutoShape 33"/>
            <p:cNvSpPr>
              <a:spLocks noChangeArrowheads="1"/>
            </p:cNvSpPr>
            <p:nvPr/>
          </p:nvSpPr>
          <p:spPr bwMode="auto">
            <a:xfrm>
              <a:off x="379413" y="2187575"/>
              <a:ext cx="1452562" cy="5969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sz="1585" dirty="0">
                  <a:solidFill>
                    <a:schemeClr val="bg1"/>
                  </a:solidFill>
                </a:rPr>
                <a:t>Gas</a:t>
              </a:r>
            </a:p>
          </p:txBody>
        </p:sp>
        <p:sp>
          <p:nvSpPr>
            <p:cNvPr id="35" name="AutoShape 34"/>
            <p:cNvSpPr>
              <a:spLocks noChangeArrowheads="1"/>
            </p:cNvSpPr>
            <p:nvPr/>
          </p:nvSpPr>
          <p:spPr bwMode="auto">
            <a:xfrm>
              <a:off x="379413" y="3057525"/>
              <a:ext cx="1490662" cy="53657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sz="1585" dirty="0">
                  <a:solidFill>
                    <a:schemeClr val="bg1"/>
                  </a:solidFill>
                </a:rPr>
                <a:t>Coal</a:t>
              </a:r>
            </a:p>
          </p:txBody>
        </p:sp>
        <p:sp>
          <p:nvSpPr>
            <p:cNvPr id="36" name="AutoShape 35"/>
            <p:cNvSpPr>
              <a:spLocks noChangeArrowheads="1"/>
            </p:cNvSpPr>
            <p:nvPr/>
          </p:nvSpPr>
          <p:spPr bwMode="auto">
            <a:xfrm>
              <a:off x="379413" y="3908425"/>
              <a:ext cx="1520825" cy="60642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GB" sz="1585" dirty="0" err="1">
                  <a:solidFill>
                    <a:schemeClr val="bg1"/>
                  </a:solidFill>
                </a:rPr>
                <a:t>Renewables</a:t>
              </a:r>
              <a:endParaRPr lang="en-GB" sz="1585" dirty="0">
                <a:solidFill>
                  <a:schemeClr val="bg1"/>
                </a:solidFill>
              </a:endParaRPr>
            </a:p>
          </p:txBody>
        </p:sp>
        <p:sp>
          <p:nvSpPr>
            <p:cNvPr id="37" name="AutoShape 36"/>
            <p:cNvSpPr>
              <a:spLocks noChangeArrowheads="1"/>
            </p:cNvSpPr>
            <p:nvPr/>
          </p:nvSpPr>
          <p:spPr bwMode="auto">
            <a:xfrm>
              <a:off x="379413" y="4835525"/>
              <a:ext cx="1522412" cy="55721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GB" sz="1585" dirty="0">
                  <a:solidFill>
                    <a:schemeClr val="bg1"/>
                  </a:solidFill>
                </a:rPr>
                <a:t>Nuclear</a:t>
              </a:r>
            </a:p>
          </p:txBody>
        </p:sp>
        <p:sp>
          <p:nvSpPr>
            <p:cNvPr id="38" name="AutoShape 37"/>
            <p:cNvSpPr>
              <a:spLocks noChangeArrowheads="1"/>
            </p:cNvSpPr>
            <p:nvPr/>
          </p:nvSpPr>
          <p:spPr bwMode="auto">
            <a:xfrm>
              <a:off x="6454775" y="2128838"/>
              <a:ext cx="2330450" cy="71596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CC66"/>
                </a:gs>
                <a:gs pos="100000">
                  <a:srgbClr val="765E2F"/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sz="1585" dirty="0">
                  <a:solidFill>
                    <a:schemeClr val="bg1"/>
                  </a:solidFill>
                </a:rPr>
                <a:t>Heat</a:t>
              </a:r>
            </a:p>
            <a:p>
              <a:r>
                <a:rPr lang="en-GB" sz="1585" dirty="0">
                  <a:solidFill>
                    <a:schemeClr val="bg1"/>
                  </a:solidFill>
                </a:rPr>
                <a:t>(Homes &amp; Business)</a:t>
              </a:r>
            </a:p>
          </p:txBody>
        </p:sp>
        <p:sp>
          <p:nvSpPr>
            <p:cNvPr id="39" name="AutoShape 38"/>
            <p:cNvSpPr>
              <a:spLocks noChangeArrowheads="1"/>
            </p:cNvSpPr>
            <p:nvPr/>
          </p:nvSpPr>
          <p:spPr bwMode="auto">
            <a:xfrm>
              <a:off x="6442075" y="4741863"/>
              <a:ext cx="2343150" cy="74612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CC66"/>
                </a:gs>
                <a:gs pos="100000">
                  <a:srgbClr val="765E2F"/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sz="1585" dirty="0">
                  <a:solidFill>
                    <a:schemeClr val="bg1"/>
                  </a:solidFill>
                </a:rPr>
                <a:t>Power Services</a:t>
              </a:r>
            </a:p>
            <a:p>
              <a:r>
                <a:rPr lang="en-GB" sz="1585" dirty="0">
                  <a:solidFill>
                    <a:schemeClr val="bg1"/>
                  </a:solidFill>
                </a:rPr>
                <a:t>(Homes &amp; Business)</a:t>
              </a:r>
            </a:p>
          </p:txBody>
        </p:sp>
        <p:sp>
          <p:nvSpPr>
            <p:cNvPr id="40" name="AutoShape 39"/>
            <p:cNvSpPr>
              <a:spLocks noChangeArrowheads="1"/>
            </p:cNvSpPr>
            <p:nvPr/>
          </p:nvSpPr>
          <p:spPr bwMode="auto">
            <a:xfrm>
              <a:off x="3043238" y="4295775"/>
              <a:ext cx="1362075" cy="60642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66CCFF"/>
                </a:gs>
                <a:gs pos="100000">
                  <a:srgbClr val="2F5E76"/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sz="1585" dirty="0">
                  <a:solidFill>
                    <a:schemeClr val="bg1"/>
                  </a:solidFill>
                </a:rPr>
                <a:t>Electricity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5496" y="116632"/>
            <a:ext cx="2970256" cy="563916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GB" sz="3082" b="1" dirty="0">
                <a:solidFill>
                  <a:schemeClr val="bg1"/>
                </a:solidFill>
              </a:rPr>
              <a:t>Energy Mix in UK</a:t>
            </a:r>
            <a:endParaRPr lang="en-GB" sz="3082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64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0" y="3697320"/>
          <a:ext cx="4320480" cy="2555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-29723"/>
            <a:ext cx="7740352" cy="794427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algn="ctr"/>
            <a:r>
              <a:rPr lang="en-US" sz="229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Geothermal Power Capacity (MW)</a:t>
            </a:r>
          </a:p>
          <a:p>
            <a:pPr algn="ctr"/>
            <a:r>
              <a:rPr lang="en-US" sz="229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Cumulative Installed</a:t>
            </a:r>
            <a:endParaRPr lang="en-US" sz="229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58458" y="6122470"/>
            <a:ext cx="3372417" cy="265821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GB" sz="1145" b="1" dirty="0">
                <a:solidFill>
                  <a:srgbClr val="0070C0"/>
                </a:solidFill>
              </a:rPr>
              <a:t>Source: BP Statistical Review of World Energy (2014)</a:t>
            </a:r>
            <a:endParaRPr lang="en-GB" sz="1145" dirty="0"/>
          </a:p>
        </p:txBody>
      </p:sp>
      <p:graphicFrame>
        <p:nvGraphicFramePr>
          <p:cNvPr id="5" name="Chart 4"/>
          <p:cNvGraphicFramePr/>
          <p:nvPr/>
        </p:nvGraphicFramePr>
        <p:xfrm>
          <a:off x="0" y="410411"/>
          <a:ext cx="9144000" cy="3219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283967" y="3630240"/>
            <a:ext cx="4608513" cy="2040922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marL="224960" indent="-224960" algn="just">
              <a:buFont typeface="Wingdings" pitchFamily="2" charset="2"/>
              <a:buChar char="Ø"/>
            </a:pPr>
            <a:r>
              <a:rPr lang="en-US" sz="1585" dirty="0">
                <a:solidFill>
                  <a:srgbClr val="0070C0"/>
                </a:solidFill>
              </a:rPr>
              <a:t>Nearly  12GW supplied to 24 countries worldwide;</a:t>
            </a:r>
          </a:p>
          <a:p>
            <a:pPr marL="224960" indent="-224960" algn="just">
              <a:buFont typeface="Wingdings" pitchFamily="2" charset="2"/>
              <a:buChar char="Ø"/>
            </a:pPr>
            <a:r>
              <a:rPr lang="en-US" sz="1585" dirty="0">
                <a:solidFill>
                  <a:srgbClr val="0070C0"/>
                </a:solidFill>
              </a:rPr>
              <a:t>Electricity attends the need of more than 60M people;</a:t>
            </a:r>
          </a:p>
          <a:p>
            <a:pPr marL="224960" indent="-224960" algn="just">
              <a:buFont typeface="Wingdings" pitchFamily="2" charset="2"/>
              <a:buChar char="Ø"/>
            </a:pPr>
            <a:r>
              <a:rPr lang="en-US" sz="1585" dirty="0">
                <a:solidFill>
                  <a:srgbClr val="0070C0"/>
                </a:solidFill>
              </a:rPr>
              <a:t>Indonesia: 23% of all electricity generated by geothermal sources and;</a:t>
            </a:r>
          </a:p>
          <a:p>
            <a:pPr marL="224960" indent="-224960" algn="just">
              <a:buFont typeface="Wingdings" pitchFamily="2" charset="2"/>
              <a:buChar char="Ø"/>
            </a:pPr>
            <a:r>
              <a:rPr lang="en-US" sz="1585" dirty="0">
                <a:solidFill>
                  <a:srgbClr val="0070C0"/>
                </a:solidFill>
              </a:rPr>
              <a:t>Iceland: Fully powered by </a:t>
            </a:r>
            <a:r>
              <a:rPr lang="en-US" sz="1585" dirty="0" err="1">
                <a:solidFill>
                  <a:srgbClr val="0070C0"/>
                </a:solidFill>
              </a:rPr>
              <a:t>renewables</a:t>
            </a:r>
            <a:r>
              <a:rPr lang="en-US" sz="1585" dirty="0">
                <a:solidFill>
                  <a:srgbClr val="0070C0"/>
                </a:solidFill>
              </a:rPr>
              <a:t> with geothermal producing 17% of the electricity and 87% of the heating;</a:t>
            </a:r>
            <a:endParaRPr lang="en-US" sz="1585" dirty="0">
              <a:solidFill>
                <a:srgbClr val="0070C0"/>
              </a:solidFill>
            </a:endParaRPr>
          </a:p>
        </p:txBody>
      </p:sp>
      <p:sp>
        <p:nvSpPr>
          <p:cNvPr id="7" name="Rectangle 15"/>
          <p:cNvSpPr txBox="1">
            <a:spLocks noChangeArrowheads="1"/>
          </p:cNvSpPr>
          <p:nvPr/>
        </p:nvSpPr>
        <p:spPr>
          <a:xfrm>
            <a:off x="0" y="6601005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585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13075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601005"/>
            <a:ext cx="2915816" cy="284379"/>
          </a:xfrm>
          <a:prstGeom prst="rect">
            <a:avLst/>
          </a:prstGeom>
        </p:spPr>
        <p:txBody>
          <a:bodyPr lIns="88751" tIns="44376" rIns="88751" bIns="44376"/>
          <a:lstStyle/>
          <a:p>
            <a:pPr algn="ctr">
              <a:lnSpc>
                <a:spcPct val="90000"/>
              </a:lnSpc>
              <a:spcBef>
                <a:spcPts val="437"/>
              </a:spcBef>
              <a:buClr>
                <a:srgbClr val="4B4F55"/>
              </a:buClr>
              <a:buSzPct val="100000"/>
              <a:defRPr/>
            </a:pPr>
            <a:r>
              <a:rPr lang="en-US" sz="1585" b="1" kern="0" dirty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585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14" y="116632"/>
            <a:ext cx="7444906" cy="509734"/>
          </a:xfrm>
          <a:prstGeom prst="rect">
            <a:avLst/>
          </a:prstGeom>
          <a:noFill/>
        </p:spPr>
        <p:txBody>
          <a:bodyPr wrap="square" lIns="88751" tIns="44376" rIns="88751" bIns="44376" rtlCol="0">
            <a:spAutoFit/>
          </a:bodyPr>
          <a:lstStyle/>
          <a:p>
            <a:pPr algn="ctr"/>
            <a:r>
              <a:rPr lang="en-GB" sz="2730" b="1" dirty="0">
                <a:solidFill>
                  <a:schemeClr val="bg1"/>
                </a:solidFill>
              </a:rPr>
              <a:t>Largest Power Plants by Energy Source (2011)</a:t>
            </a:r>
            <a:endParaRPr lang="en-GB" sz="273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-2268" y="991876"/>
          <a:ext cx="9136585" cy="4986205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5576"/>
                <a:gridCol w="3168352"/>
                <a:gridCol w="1558023"/>
                <a:gridCol w="1898361"/>
                <a:gridCol w="1756273"/>
              </a:tblGrid>
              <a:tr h="461442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Rank</a:t>
                      </a:r>
                      <a:endParaRPr lang="en-GB" sz="1800" dirty="0"/>
                    </a:p>
                  </a:txBody>
                  <a:tcPr marT="42591" marB="42591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/>
                        <a:t>Plant</a:t>
                      </a:r>
                    </a:p>
                  </a:txBody>
                  <a:tcPr marT="42591" marB="425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Country</a:t>
                      </a:r>
                      <a:endParaRPr lang="en-GB" sz="18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/>
                        <a:t>Capacity (</a:t>
                      </a:r>
                      <a:r>
                        <a:rPr lang="en-GB" sz="1800" dirty="0" err="1" smtClean="0"/>
                        <a:t>MW</a:t>
                      </a:r>
                      <a:r>
                        <a:rPr lang="en-GB" sz="1800" baseline="-25000" dirty="0" err="1" smtClean="0"/>
                        <a:t>el</a:t>
                      </a:r>
                      <a:r>
                        <a:rPr lang="en-GB" sz="1800" dirty="0" smtClean="0"/>
                        <a:t>)</a:t>
                      </a:r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Plant Type</a:t>
                      </a:r>
                      <a:endParaRPr lang="en-GB" sz="1800" dirty="0"/>
                    </a:p>
                  </a:txBody>
                  <a:tcPr marT="42591" marB="42591"/>
                </a:tc>
              </a:tr>
              <a:tr h="344258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1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3-Gorges</a:t>
                      </a:r>
                      <a:r>
                        <a:rPr lang="en-GB" sz="1700" baseline="0" dirty="0" smtClean="0"/>
                        <a:t> Dam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China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22500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Hydro</a:t>
                      </a:r>
                      <a:endParaRPr lang="en-GB" sz="1700" dirty="0"/>
                    </a:p>
                  </a:txBody>
                  <a:tcPr marT="42591" marB="42591"/>
                </a:tc>
              </a:tr>
              <a:tr h="393619">
                <a:tc>
                  <a:txBody>
                    <a:bodyPr/>
                    <a:lstStyle/>
                    <a:p>
                      <a:pPr algn="ctr"/>
                      <a:r>
                        <a:rPr lang="en-GB" sz="1700" b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en-GB" sz="1700" b="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700" b="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Kashiwaazaki-Kariwa</a:t>
                      </a:r>
                      <a:r>
                        <a:rPr lang="en-GB" sz="1700" b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NPP</a:t>
                      </a:r>
                      <a:endParaRPr lang="en-GB" sz="1700" b="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700" b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Japan</a:t>
                      </a:r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700" b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8212</a:t>
                      </a:r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Nuclear</a:t>
                      </a:r>
                      <a:endParaRPr lang="en-GB" sz="1700" b="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T="42591" marB="42591"/>
                </a:tc>
              </a:tr>
              <a:tr h="344258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3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Taichung Power Plant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Taiwan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5780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Coal</a:t>
                      </a:r>
                      <a:endParaRPr lang="en-GB" sz="1700" dirty="0"/>
                    </a:p>
                  </a:txBody>
                  <a:tcPr marT="42591" marB="42591"/>
                </a:tc>
              </a:tr>
              <a:tr h="344258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4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err="1" smtClean="0"/>
                        <a:t>Shoaiba</a:t>
                      </a:r>
                      <a:r>
                        <a:rPr lang="en-GB" sz="1700" dirty="0" smtClean="0"/>
                        <a:t> Power Plant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Saudi Arabia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5600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Fuel Oil</a:t>
                      </a:r>
                      <a:endParaRPr lang="en-GB" sz="1700" dirty="0"/>
                    </a:p>
                  </a:txBody>
                  <a:tcPr marT="42591" marB="42591"/>
                </a:tc>
              </a:tr>
              <a:tr h="344258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5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Surgut-2 Power Plant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Russia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5597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Natural Gas</a:t>
                      </a:r>
                      <a:endParaRPr lang="en-GB" sz="1700" dirty="0"/>
                    </a:p>
                  </a:txBody>
                  <a:tcPr marT="42591" marB="42591"/>
                </a:tc>
              </a:tr>
              <a:tr h="344258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6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err="1" smtClean="0"/>
                        <a:t>Eesti</a:t>
                      </a:r>
                      <a:r>
                        <a:rPr lang="en-GB" sz="1700" dirty="0" smtClean="0"/>
                        <a:t> Power Plant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Estonia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1615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Oil</a:t>
                      </a:r>
                      <a:r>
                        <a:rPr lang="en-GB" sz="1700" baseline="0" dirty="0" smtClean="0"/>
                        <a:t> Shale</a:t>
                      </a:r>
                      <a:endParaRPr lang="en-GB" sz="1700" dirty="0"/>
                    </a:p>
                  </a:txBody>
                  <a:tcPr marT="42591" marB="42591"/>
                </a:tc>
              </a:tr>
              <a:tr h="344258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7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err="1" smtClean="0"/>
                        <a:t>Shatura</a:t>
                      </a:r>
                      <a:r>
                        <a:rPr lang="en-GB" sz="1700" dirty="0" smtClean="0"/>
                        <a:t> Power Plant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Russia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1500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Peat</a:t>
                      </a:r>
                      <a:endParaRPr lang="en-GB" sz="1700" dirty="0"/>
                    </a:p>
                  </a:txBody>
                  <a:tcPr marT="42591" marB="42591"/>
                </a:tc>
              </a:tr>
              <a:tr h="344258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8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Alta Wind Energy </a:t>
                      </a:r>
                      <a:r>
                        <a:rPr lang="en-GB" sz="1700" dirty="0" err="1" smtClean="0"/>
                        <a:t>Center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USA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1020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Wind (onshore)</a:t>
                      </a:r>
                      <a:endParaRPr lang="en-GB" sz="1700" dirty="0"/>
                    </a:p>
                  </a:txBody>
                  <a:tcPr marT="42591" marB="42591"/>
                </a:tc>
              </a:tr>
              <a:tr h="344258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9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Tilbury B Power</a:t>
                      </a:r>
                      <a:r>
                        <a:rPr lang="en-GB" sz="1700" baseline="0" dirty="0" smtClean="0"/>
                        <a:t> Station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UK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750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Biofuel</a:t>
                      </a:r>
                      <a:endParaRPr lang="en-GB" sz="1700" dirty="0"/>
                    </a:p>
                  </a:txBody>
                  <a:tcPr marT="42591" marB="42591"/>
                </a:tc>
              </a:tr>
              <a:tr h="344258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smtClean="0">
                          <a:solidFill>
                            <a:srgbClr val="C00000"/>
                          </a:solidFill>
                        </a:rPr>
                        <a:t>10</a:t>
                      </a:r>
                      <a:endParaRPr lang="en-GB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 smtClean="0">
                          <a:solidFill>
                            <a:srgbClr val="C00000"/>
                          </a:solidFill>
                        </a:rPr>
                        <a:t>Hellisheioi</a:t>
                      </a:r>
                      <a:r>
                        <a:rPr lang="en-GB" sz="1700" b="1" dirty="0" smtClean="0">
                          <a:solidFill>
                            <a:srgbClr val="C00000"/>
                          </a:solidFill>
                        </a:rPr>
                        <a:t> Power Station</a:t>
                      </a:r>
                      <a:endParaRPr lang="en-GB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smtClean="0">
                          <a:solidFill>
                            <a:srgbClr val="C00000"/>
                          </a:solidFill>
                        </a:rPr>
                        <a:t>Iceland</a:t>
                      </a:r>
                      <a:endParaRPr lang="en-GB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smtClean="0">
                          <a:solidFill>
                            <a:srgbClr val="C00000"/>
                          </a:solidFill>
                        </a:rPr>
                        <a:t>303</a:t>
                      </a:r>
                      <a:endParaRPr lang="en-GB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smtClean="0">
                          <a:solidFill>
                            <a:srgbClr val="C00000"/>
                          </a:solidFill>
                        </a:rPr>
                        <a:t>Geothermal</a:t>
                      </a:r>
                      <a:endParaRPr lang="en-GB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T="42591" marB="42591"/>
                </a:tc>
              </a:tr>
              <a:tr h="344258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11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err="1" smtClean="0"/>
                        <a:t>Sihwa</a:t>
                      </a:r>
                      <a:r>
                        <a:rPr lang="en-GB" sz="1700" dirty="0" smtClean="0"/>
                        <a:t> Lake Tidal Power Station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South Korea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254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Tidal</a:t>
                      </a:r>
                      <a:endParaRPr lang="en-GB" sz="1700" dirty="0"/>
                    </a:p>
                  </a:txBody>
                  <a:tcPr marT="42591" marB="42591"/>
                </a:tc>
              </a:tr>
              <a:tr h="344258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12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Agua </a:t>
                      </a:r>
                      <a:r>
                        <a:rPr lang="en-GB" sz="1700" dirty="0" err="1" smtClean="0"/>
                        <a:t>Calient</a:t>
                      </a:r>
                      <a:r>
                        <a:rPr lang="en-GB" sz="1700" dirty="0" smtClean="0"/>
                        <a:t> Solar Project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USA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251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Solar</a:t>
                      </a:r>
                      <a:endParaRPr lang="en-GB" sz="1700" dirty="0"/>
                    </a:p>
                  </a:txBody>
                  <a:tcPr marT="42591" marB="42591"/>
                </a:tc>
              </a:tr>
              <a:tr h="344258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13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err="1" smtClean="0"/>
                        <a:t>Agucadora</a:t>
                      </a:r>
                      <a:r>
                        <a:rPr lang="en-GB" sz="1700" dirty="0" smtClean="0"/>
                        <a:t> Wave Farm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Portugal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2</a:t>
                      </a:r>
                      <a:endParaRPr lang="en-GB" sz="1700" dirty="0"/>
                    </a:p>
                  </a:txBody>
                  <a:tcPr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smtClean="0"/>
                        <a:t>Marine (wave)</a:t>
                      </a:r>
                      <a:endParaRPr lang="en-GB" sz="1700" dirty="0"/>
                    </a:p>
                  </a:txBody>
                  <a:tcPr marT="42591" marB="42591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14163" y="6036456"/>
            <a:ext cx="1006385" cy="333532"/>
          </a:xfrm>
          <a:prstGeom prst="rect">
            <a:avLst/>
          </a:prstGeom>
          <a:noFill/>
        </p:spPr>
        <p:txBody>
          <a:bodyPr wrap="none" lIns="88751" tIns="44376" rIns="88751" bIns="44376" rtlCol="0">
            <a:spAutoFit/>
          </a:bodyPr>
          <a:lstStyle/>
          <a:p>
            <a:r>
              <a:rPr lang="en-GB" sz="1585" dirty="0">
                <a:solidFill>
                  <a:srgbClr val="0070C0"/>
                </a:solidFill>
                <a:hlinkClick r:id="rId2"/>
              </a:rPr>
              <a:t>Wikipedia</a:t>
            </a:r>
            <a:endParaRPr lang="en-GB" sz="1585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13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effGomes_UoA_Template">
  <a:themeElements>
    <a:clrScheme name="UoA">
      <a:dk1>
        <a:srgbClr val="3D4F55"/>
      </a:dk1>
      <a:lt1>
        <a:srgbClr val="FFFFFF"/>
      </a:lt1>
      <a:dk2>
        <a:srgbClr val="3D4F55"/>
      </a:dk2>
      <a:lt2>
        <a:srgbClr val="FFFFFF"/>
      </a:lt2>
      <a:accent1>
        <a:srgbClr val="D12A1D"/>
      </a:accent1>
      <a:accent2>
        <a:srgbClr val="B4423E"/>
      </a:accent2>
      <a:accent3>
        <a:srgbClr val="E2ADAC"/>
      </a:accent3>
      <a:accent4>
        <a:srgbClr val="CF7875"/>
      </a:accent4>
      <a:accent5>
        <a:srgbClr val="77949D"/>
      </a:accent5>
      <a:accent6>
        <a:srgbClr val="D1DBDE"/>
      </a:accent6>
      <a:hlink>
        <a:srgbClr val="334247"/>
      </a:hlink>
      <a:folHlink>
        <a:srgbClr val="33424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JeffGomes_UoA_Template</Template>
  <TotalTime>41530</TotalTime>
  <Words>2613</Words>
  <Application>Microsoft Office PowerPoint</Application>
  <PresentationFormat>On-screen Show (4:3)</PresentationFormat>
  <Paragraphs>607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Arial Black</vt:lpstr>
      <vt:lpstr>Calibri</vt:lpstr>
      <vt:lpstr>Cambria</vt:lpstr>
      <vt:lpstr>Gill Sans</vt:lpstr>
      <vt:lpstr>Times New Roman</vt:lpstr>
      <vt:lpstr>WenQuanYi Micro Hei</vt:lpstr>
      <vt:lpstr>Wingdings</vt:lpstr>
      <vt:lpstr>ヒラギノ角ゴ Pro W3</vt:lpstr>
      <vt:lpstr>JeffGomes_UoA_Template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Energy Consumption</vt:lpstr>
      <vt:lpstr>PowerPoint Presentation</vt:lpstr>
      <vt:lpstr>PowerPoint Presentation</vt:lpstr>
      <vt:lpstr>PowerPoint Presentation</vt:lpstr>
      <vt:lpstr>PowerPoint Presentation</vt:lpstr>
      <vt:lpstr>Energy Consumption</vt:lpstr>
      <vt:lpstr>Energy Consumption</vt:lpstr>
      <vt:lpstr>Energy Consumption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JeffGomes</dc:creator>
  <cp:keywords>University of Aberdeen, PowerPoint Template, Internal</cp:keywords>
  <dc:description>Created: November 2011
This version: November 2011</dc:description>
  <cp:lastModifiedBy>Liliam Costa</cp:lastModifiedBy>
  <cp:revision>735</cp:revision>
  <dcterms:created xsi:type="dcterms:W3CDTF">2013-09-28T10:45:14Z</dcterms:created>
  <dcterms:modified xsi:type="dcterms:W3CDTF">2017-09-06T18:07:06Z</dcterms:modified>
</cp:coreProperties>
</file>